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s/slide15.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6.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ppt/revisionInfo.xml" ContentType="application/vnd.ms-powerpoint.revisioninfo+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256" r:id="rId2"/>
    <p:sldId id="258" r:id="rId3"/>
    <p:sldId id="299" r:id="rId4"/>
    <p:sldId id="300" r:id="rId5"/>
    <p:sldId id="298" r:id="rId6"/>
    <p:sldId id="301" r:id="rId7"/>
    <p:sldId id="303" r:id="rId8"/>
    <p:sldId id="311" r:id="rId9"/>
    <p:sldId id="302" r:id="rId10"/>
    <p:sldId id="312" r:id="rId11"/>
    <p:sldId id="304" r:id="rId12"/>
    <p:sldId id="305" r:id="rId13"/>
    <p:sldId id="306" r:id="rId14"/>
    <p:sldId id="307" r:id="rId15"/>
    <p:sldId id="308" r:id="rId16"/>
    <p:sldId id="309" r:id="rId17"/>
    <p:sldId id="310" r:id="rId18"/>
    <p:sldId id="316" r:id="rId19"/>
    <p:sldId id="265" r:id="rId20"/>
    <p:sldId id="313" r:id="rId21"/>
    <p:sldId id="314" r:id="rId22"/>
    <p:sldId id="315" r:id="rId23"/>
    <p:sldId id="296" r:id="rId24"/>
    <p:sldId id="273"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8108"/>
    <a:srgbClr val="1082CB"/>
    <a:srgbClr val="3DD3FF"/>
    <a:srgbClr val="7751A0"/>
    <a:srgbClr val="FBB255"/>
    <a:srgbClr val="ECFBFF"/>
    <a:srgbClr val="27829C"/>
    <a:srgbClr val="FB5461"/>
    <a:srgbClr val="DD0005"/>
    <a:srgbClr val="FB5C6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9649" autoAdjust="0"/>
  </p:normalViewPr>
  <p:slideViewPr>
    <p:cSldViewPr snapToGrid="0" snapToObjects="1">
      <p:cViewPr varScale="1">
        <p:scale>
          <a:sx n="111" d="100"/>
          <a:sy n="111" d="100"/>
        </p:scale>
        <p:origin x="1536" y="90"/>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58" d="100"/>
          <a:sy n="58" d="100"/>
        </p:scale>
        <p:origin x="-230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 Id="rId35" Type="http://schemas.openxmlformats.org/officeDocument/2006/relationships/customXml" Target="../customXml/item3.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403CC6-6B75-8A4F-8925-6C77B6A8CEC3}" type="datetimeFigureOut">
              <a:rPr lang="en-US" smtClean="0"/>
              <a:t>7/23/2017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F9AD31-2890-F845-B15B-75F7384CFB9B}" type="slidenum">
              <a:rPr lang="en-US" smtClean="0"/>
              <a:t>‹#›</a:t>
            </a:fld>
            <a:endParaRPr lang="en-US"/>
          </a:p>
        </p:txBody>
      </p:sp>
    </p:spTree>
    <p:extLst>
      <p:ext uri="{BB962C8B-B14F-4D97-AF65-F5344CB8AC3E}">
        <p14:creationId xmlns:p14="http://schemas.microsoft.com/office/powerpoint/2010/main" val="35579013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153431-69EA-2D47-BADE-6EC709086F68}" type="datetimeFigureOut">
              <a:rPr lang="en-US" smtClean="0"/>
              <a:t>7/23/2017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32FAA3-D208-3247-87CA-728590302BBB}" type="slidenum">
              <a:rPr lang="en-US" smtClean="0"/>
              <a:t>‹#›</a:t>
            </a:fld>
            <a:endParaRPr lang="en-US"/>
          </a:p>
        </p:txBody>
      </p:sp>
    </p:spTree>
    <p:extLst>
      <p:ext uri="{BB962C8B-B14F-4D97-AF65-F5344CB8AC3E}">
        <p14:creationId xmlns:p14="http://schemas.microsoft.com/office/powerpoint/2010/main" val="28712322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30688" y="2895095"/>
            <a:ext cx="6313311" cy="1470025"/>
          </a:xfrm>
        </p:spPr>
        <p:txBody>
          <a:bodyPr>
            <a:noAutofit/>
          </a:bodyPr>
          <a:lstStyle>
            <a:lvl1pPr>
              <a:defRPr sz="5200" b="1">
                <a:latin typeface="Century Gothic"/>
                <a:cs typeface="Century Gothic"/>
              </a:defRPr>
            </a:lvl1pPr>
          </a:lstStyle>
          <a:p>
            <a:r>
              <a:rPr lang="en-US" dirty="0"/>
              <a:t>Click to edit</a:t>
            </a:r>
          </a:p>
        </p:txBody>
      </p:sp>
      <p:sp>
        <p:nvSpPr>
          <p:cNvPr id="3" name="Subtitle 2"/>
          <p:cNvSpPr>
            <a:spLocks noGrp="1"/>
          </p:cNvSpPr>
          <p:nvPr>
            <p:ph type="subTitle" idx="1" hasCustomPrompt="1"/>
          </p:nvPr>
        </p:nvSpPr>
        <p:spPr>
          <a:xfrm>
            <a:off x="3527778" y="5031935"/>
            <a:ext cx="4930422" cy="1080799"/>
          </a:xfrm>
        </p:spPr>
        <p:txBody>
          <a:bodyPr>
            <a:normAutofit/>
          </a:bodyPr>
          <a:lstStyle>
            <a:lvl1pPr marL="0" indent="0" algn="ctr">
              <a:buNone/>
              <a:defRPr sz="2200" kern="1200" cap="small" spc="400" baseline="0">
                <a:solidFill>
                  <a:schemeClr val="tx1">
                    <a:tint val="75000"/>
                  </a:schemeClr>
                </a:solidFill>
                <a:latin typeface="Franklin Gothic Boo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organized by</a:t>
            </a:r>
          </a:p>
        </p:txBody>
      </p:sp>
      <p:cxnSp>
        <p:nvCxnSpPr>
          <p:cNvPr id="9" name="Straight Connector 8"/>
          <p:cNvCxnSpPr/>
          <p:nvPr userDrawn="1"/>
        </p:nvCxnSpPr>
        <p:spPr>
          <a:xfrm>
            <a:off x="2830689" y="2895095"/>
            <a:ext cx="6313311"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userDrawn="1"/>
        </p:nvSpPr>
        <p:spPr>
          <a:xfrm>
            <a:off x="2458719" y="6539543"/>
            <a:ext cx="4632487" cy="276999"/>
          </a:xfrm>
          <a:prstGeom prst="rect">
            <a:avLst/>
          </a:prstGeom>
          <a:noFill/>
        </p:spPr>
        <p:txBody>
          <a:bodyPr wrap="none" rtlCol="0">
            <a:spAutoFit/>
          </a:bodyPr>
          <a:lstStyle/>
          <a:p>
            <a:r>
              <a:rPr lang="en-US" sz="1200" dirty="0">
                <a:solidFill>
                  <a:schemeClr val="accent4"/>
                </a:solidFill>
                <a:latin typeface="Corbel"/>
                <a:cs typeface="Corbel"/>
              </a:rPr>
              <a:t>Copyright © 2014-2017, STEAM WORKS STUDIO. All Rights Reserved.</a:t>
            </a:r>
          </a:p>
        </p:txBody>
      </p:sp>
      <p:sp>
        <p:nvSpPr>
          <p:cNvPr id="5" name="Picture Placeholder 4"/>
          <p:cNvSpPr>
            <a:spLocks noGrp="1"/>
          </p:cNvSpPr>
          <p:nvPr>
            <p:ph type="pic" sz="quarter" idx="10"/>
          </p:nvPr>
        </p:nvSpPr>
        <p:spPr>
          <a:xfrm>
            <a:off x="2830688" y="531825"/>
            <a:ext cx="6313312" cy="2325688"/>
          </a:xfrm>
        </p:spPr>
        <p:txBody>
          <a:bodyPr/>
          <a:lstStyle/>
          <a:p>
            <a:endParaRPr lang="en-US"/>
          </a:p>
        </p:txBody>
      </p:sp>
      <p:pic>
        <p:nvPicPr>
          <p:cNvPr id="6" name="Picture 5" descr="300px-Transparent-Website-Facebook-Twitter-Emails_-_Long_Versio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81128" y="5349240"/>
            <a:ext cx="3222948" cy="730709"/>
          </a:xfrm>
          <a:prstGeom prst="rect">
            <a:avLst/>
          </a:prstGeom>
        </p:spPr>
      </p:pic>
      <p:sp>
        <p:nvSpPr>
          <p:cNvPr id="14" name="Rectangle 13"/>
          <p:cNvSpPr/>
          <p:nvPr userDrawn="1"/>
        </p:nvSpPr>
        <p:spPr>
          <a:xfrm rot="16200000">
            <a:off x="-3131531" y="3131531"/>
            <a:ext cx="6858000" cy="594938"/>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userDrawn="1"/>
        </p:nvSpPr>
        <p:spPr>
          <a:xfrm rot="16200000">
            <a:off x="-3055539" y="3181167"/>
            <a:ext cx="6747532" cy="523220"/>
          </a:xfrm>
          <a:prstGeom prst="rect">
            <a:avLst/>
          </a:prstGeom>
          <a:noFill/>
        </p:spPr>
        <p:txBody>
          <a:bodyPr wrap="square" rtlCol="0" anchor="ctr">
            <a:spAutoFit/>
          </a:bodyPr>
          <a:lstStyle/>
          <a:p>
            <a:pPr algn="r"/>
            <a:r>
              <a:rPr lang="en-US" sz="2800" b="1" dirty="0">
                <a:solidFill>
                  <a:schemeClr val="bg1"/>
                </a:solidFill>
                <a:latin typeface="Helvetica Neue"/>
              </a:rPr>
              <a:t>ENGINEERING – Wearable Electronics</a:t>
            </a:r>
            <a:endParaRPr lang="en-US" sz="2800" dirty="0">
              <a:solidFill>
                <a:schemeClr val="bg1"/>
              </a:solidFill>
            </a:endParaRPr>
          </a:p>
        </p:txBody>
      </p:sp>
    </p:spTree>
    <p:extLst>
      <p:ext uri="{BB962C8B-B14F-4D97-AF65-F5344CB8AC3E}">
        <p14:creationId xmlns:p14="http://schemas.microsoft.com/office/powerpoint/2010/main" val="2958710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34210"/>
            <a:ext cx="7772400" cy="1362075"/>
          </a:xfrm>
          <a:solidFill>
            <a:schemeClr val="bg2">
              <a:lumMod val="50000"/>
            </a:schemeClr>
          </a:solidFill>
        </p:spPr>
        <p:txBody>
          <a:bodyPr anchor="t"/>
          <a:lstStyle>
            <a:lvl1pPr algn="l">
              <a:defRPr sz="4000" b="1" cap="all">
                <a:solidFill>
                  <a:srgbClr val="FFFFFF"/>
                </a:solidFill>
                <a:latin typeface="Century Gothic"/>
                <a:cs typeface="Century Gothic"/>
              </a:defRPr>
            </a:lvl1pPr>
          </a:lstStyle>
          <a:p>
            <a:r>
              <a:rPr lang="en-US" dirty="0"/>
              <a:t>Click to edit</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latin typeface="Franklin Gothic Book"/>
                <a:cs typeface="Franklin Gothic Book"/>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a:t>
            </a:r>
          </a:p>
        </p:txBody>
      </p:sp>
      <p:sp>
        <p:nvSpPr>
          <p:cNvPr id="4" name="Date Placeholder 3"/>
          <p:cNvSpPr>
            <a:spLocks noGrp="1"/>
          </p:cNvSpPr>
          <p:nvPr>
            <p:ph type="dt" sz="half" idx="10"/>
          </p:nvPr>
        </p:nvSpPr>
        <p:spPr/>
        <p:txBody>
          <a:bodyPr/>
          <a:lstStyle/>
          <a:p>
            <a:fld id="{2F0085CD-E985-5E4B-9493-975E38B37144}" type="datetimeFigureOut">
              <a:rPr lang="en-US" smtClean="0"/>
              <a:t>7/23/2017</a:t>
            </a:fld>
            <a:endParaRPr lang="en-US"/>
          </a:p>
        </p:txBody>
      </p:sp>
      <p:sp>
        <p:nvSpPr>
          <p:cNvPr id="5" name="Footer Placeholder 4"/>
          <p:cNvSpPr>
            <a:spLocks noGrp="1"/>
          </p:cNvSpPr>
          <p:nvPr>
            <p:ph type="ftr" sz="quarter" idx="11"/>
          </p:nvPr>
        </p:nvSpPr>
        <p:spPr/>
        <p:txBody>
          <a:bodyPr/>
          <a:lstStyle/>
          <a:p>
            <a:endParaRPr lang="en-US"/>
          </a:p>
        </p:txBody>
      </p:sp>
      <p:grpSp>
        <p:nvGrpSpPr>
          <p:cNvPr id="7" name="Group 6"/>
          <p:cNvGrpSpPr/>
          <p:nvPr userDrawn="1"/>
        </p:nvGrpSpPr>
        <p:grpSpPr>
          <a:xfrm rot="5400000" flipH="1">
            <a:off x="4585653" y="520700"/>
            <a:ext cx="45720" cy="7772399"/>
            <a:chOff x="-1" y="0"/>
            <a:chExt cx="1044224" cy="5943600"/>
          </a:xfrm>
        </p:grpSpPr>
        <p:sp>
          <p:nvSpPr>
            <p:cNvPr id="8" name="Round Same Side Corner Rectangle 7"/>
            <p:cNvSpPr/>
            <p:nvPr userDrawn="1"/>
          </p:nvSpPr>
          <p:spPr>
            <a:xfrm>
              <a:off x="0" y="0"/>
              <a:ext cx="1044223" cy="1188720"/>
            </a:xfrm>
            <a:prstGeom prst="round2SameRect">
              <a:avLst/>
            </a:prstGeom>
            <a:solidFill>
              <a:srgbClr val="9FC63E"/>
            </a:solidFill>
            <a:ln>
              <a:solidFill>
                <a:srgbClr val="9FC63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1188720"/>
              <a:ext cx="1044223" cy="1188720"/>
            </a:xfrm>
            <a:prstGeom prst="rect">
              <a:avLst/>
            </a:prstGeom>
            <a:solidFill>
              <a:srgbClr val="5CC0DE"/>
            </a:solidFill>
            <a:ln>
              <a:solidFill>
                <a:srgbClr val="5CC0D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0" y="2377440"/>
              <a:ext cx="1044223" cy="1188720"/>
            </a:xfrm>
            <a:prstGeom prst="rect">
              <a:avLst/>
            </a:prstGeom>
            <a:solidFill>
              <a:srgbClr val="A083B9"/>
            </a:solidFill>
            <a:ln>
              <a:solidFill>
                <a:srgbClr val="A083B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1" y="3566160"/>
              <a:ext cx="1044223" cy="1188720"/>
            </a:xfrm>
            <a:prstGeom prst="rect">
              <a:avLst/>
            </a:prstGeom>
            <a:solidFill>
              <a:srgbClr val="E96B72"/>
            </a:solidFill>
            <a:ln>
              <a:solidFill>
                <a:srgbClr val="E96B7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 Same Side Corner Rectangle 11"/>
            <p:cNvSpPr/>
            <p:nvPr userDrawn="1"/>
          </p:nvSpPr>
          <p:spPr>
            <a:xfrm rot="10800000">
              <a:off x="0" y="4754880"/>
              <a:ext cx="1044223" cy="1188720"/>
            </a:xfrm>
            <a:prstGeom prst="round2SameRect">
              <a:avLst/>
            </a:prstGeom>
            <a:solidFill>
              <a:srgbClr val="F4AF5B"/>
            </a:solidFill>
            <a:ln>
              <a:solidFill>
                <a:srgbClr val="F4A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TextBox 12"/>
          <p:cNvSpPr txBox="1"/>
          <p:nvPr userDrawn="1"/>
        </p:nvSpPr>
        <p:spPr>
          <a:xfrm>
            <a:off x="3673304" y="573491"/>
            <a:ext cx="184666" cy="369332"/>
          </a:xfrm>
          <a:prstGeom prst="rect">
            <a:avLst/>
          </a:prstGeom>
          <a:noFill/>
        </p:spPr>
        <p:txBody>
          <a:bodyPr wrap="none" rtlCol="0">
            <a:spAutoFit/>
          </a:bodyPr>
          <a:lstStyle/>
          <a:p>
            <a:endParaRPr lang="en-US" dirty="0"/>
          </a:p>
        </p:txBody>
      </p:sp>
      <p:sp>
        <p:nvSpPr>
          <p:cNvPr id="14" name="TextBox 13"/>
          <p:cNvSpPr txBox="1"/>
          <p:nvPr userDrawn="1"/>
        </p:nvSpPr>
        <p:spPr>
          <a:xfrm>
            <a:off x="2458719" y="6539543"/>
            <a:ext cx="4562531" cy="276999"/>
          </a:xfrm>
          <a:prstGeom prst="rect">
            <a:avLst/>
          </a:prstGeom>
          <a:noFill/>
        </p:spPr>
        <p:txBody>
          <a:bodyPr wrap="none" rtlCol="0">
            <a:spAutoFit/>
          </a:bodyPr>
          <a:lstStyle/>
          <a:p>
            <a:r>
              <a:rPr lang="en-US" sz="1200" dirty="0">
                <a:solidFill>
                  <a:schemeClr val="accent4"/>
                </a:solidFill>
                <a:latin typeface="Corbel"/>
                <a:cs typeface="Corbel"/>
              </a:rPr>
              <a:t>Copyright © 2014-2017, STEAM WORKS STUDIO. All Rights Reserved.</a:t>
            </a:r>
          </a:p>
        </p:txBody>
      </p:sp>
      <p:pic>
        <p:nvPicPr>
          <p:cNvPr id="15" name="Picture 14" descr="300px-Transparent-Website-Facebook-Twitter-Email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1123" y="6356350"/>
            <a:ext cx="1186264" cy="442871"/>
          </a:xfrm>
          <a:prstGeom prst="rect">
            <a:avLst/>
          </a:prstGeom>
        </p:spPr>
      </p:pic>
    </p:spTree>
    <p:extLst>
      <p:ext uri="{BB962C8B-B14F-4D97-AF65-F5344CB8AC3E}">
        <p14:creationId xmlns:p14="http://schemas.microsoft.com/office/powerpoint/2010/main" val="3661120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7366" y="278838"/>
            <a:ext cx="8229600" cy="1143000"/>
          </a:xfrm>
        </p:spPr>
        <p:txBody>
          <a:bodyPr/>
          <a:lstStyle>
            <a:lvl1pPr>
              <a:defRPr b="1">
                <a:solidFill>
                  <a:schemeClr val="tx1">
                    <a:lumMod val="75000"/>
                    <a:lumOff val="25000"/>
                  </a:schemeClr>
                </a:solidFill>
                <a:latin typeface="Corbel"/>
                <a:cs typeface="Corbel"/>
              </a:defRPr>
            </a:lvl1pPr>
          </a:lstStyle>
          <a:p>
            <a:r>
              <a:rPr lang="en-US" dirty="0"/>
              <a:t>Click to edit Master title style</a:t>
            </a:r>
          </a:p>
        </p:txBody>
      </p:sp>
      <p:sp>
        <p:nvSpPr>
          <p:cNvPr id="3" name="Content Placeholder 2"/>
          <p:cNvSpPr>
            <a:spLocks noGrp="1"/>
          </p:cNvSpPr>
          <p:nvPr>
            <p:ph idx="1"/>
          </p:nvPr>
        </p:nvSpPr>
        <p:spPr>
          <a:xfrm>
            <a:off x="707366" y="1646551"/>
            <a:ext cx="8229600" cy="4525963"/>
          </a:xfrm>
        </p:spPr>
        <p:txBody>
          <a:bodyPr/>
          <a:lstStyle>
            <a:lvl1pPr>
              <a:defRPr sz="2800" b="0" i="0">
                <a:solidFill>
                  <a:schemeClr val="tx1">
                    <a:lumMod val="85000"/>
                    <a:lumOff val="15000"/>
                  </a:schemeClr>
                </a:solidFill>
                <a:latin typeface="Avenir Book"/>
                <a:cs typeface="Avenir Book"/>
              </a:defRPr>
            </a:lvl1pPr>
            <a:lvl2pPr>
              <a:defRPr sz="2600" b="0" i="0">
                <a:solidFill>
                  <a:schemeClr val="tx1">
                    <a:lumMod val="85000"/>
                    <a:lumOff val="15000"/>
                  </a:schemeClr>
                </a:solidFill>
                <a:latin typeface="Avenir Book"/>
                <a:cs typeface="Avenir Book"/>
              </a:defRPr>
            </a:lvl2pPr>
            <a:lvl3pPr>
              <a:defRPr b="0" i="0">
                <a:solidFill>
                  <a:schemeClr val="tx1">
                    <a:lumMod val="85000"/>
                    <a:lumOff val="15000"/>
                  </a:schemeClr>
                </a:solidFill>
                <a:latin typeface="Avenir Book"/>
                <a:cs typeface="Avenir Book"/>
              </a:defRPr>
            </a:lvl3pPr>
            <a:lvl4pPr>
              <a:defRPr b="0" i="0">
                <a:solidFill>
                  <a:schemeClr val="tx1">
                    <a:lumMod val="85000"/>
                    <a:lumOff val="15000"/>
                  </a:schemeClr>
                </a:solidFill>
                <a:latin typeface="Avenir Book"/>
                <a:cs typeface="Avenir Book"/>
              </a:defRPr>
            </a:lvl4pPr>
            <a:lvl5pPr>
              <a:defRPr b="0" i="0">
                <a:solidFill>
                  <a:schemeClr val="tx1">
                    <a:lumMod val="85000"/>
                    <a:lumOff val="15000"/>
                  </a:schemeClr>
                </a:solidFill>
                <a:latin typeface="Avenir Book"/>
                <a:cs typeface="Avenir Book"/>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F0085CD-E985-5E4B-9493-975E38B37144}" type="datetimeFigureOut">
              <a:rPr lang="en-US" smtClean="0"/>
              <a:t>7/23/2017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dirty="0"/>
          </a:p>
        </p:txBody>
      </p:sp>
      <p:grpSp>
        <p:nvGrpSpPr>
          <p:cNvPr id="7" name="Group 6"/>
          <p:cNvGrpSpPr/>
          <p:nvPr userDrawn="1"/>
        </p:nvGrpSpPr>
        <p:grpSpPr>
          <a:xfrm rot="5400000">
            <a:off x="4799307" y="-2674302"/>
            <a:ext cx="45719" cy="8229600"/>
            <a:chOff x="-1" y="0"/>
            <a:chExt cx="1044224" cy="5943600"/>
          </a:xfrm>
        </p:grpSpPr>
        <p:sp>
          <p:nvSpPr>
            <p:cNvPr id="8" name="Round Same Side Corner Rectangle 7"/>
            <p:cNvSpPr/>
            <p:nvPr userDrawn="1"/>
          </p:nvSpPr>
          <p:spPr>
            <a:xfrm>
              <a:off x="0" y="0"/>
              <a:ext cx="1044223" cy="1188720"/>
            </a:xfrm>
            <a:prstGeom prst="round2SameRect">
              <a:avLst/>
            </a:prstGeom>
            <a:solidFill>
              <a:srgbClr val="9FC63E"/>
            </a:solidFill>
            <a:ln>
              <a:solidFill>
                <a:srgbClr val="9FC63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1188720"/>
              <a:ext cx="1044223" cy="1188720"/>
            </a:xfrm>
            <a:prstGeom prst="rect">
              <a:avLst/>
            </a:prstGeom>
            <a:solidFill>
              <a:srgbClr val="5CC0DE"/>
            </a:solidFill>
            <a:ln>
              <a:solidFill>
                <a:srgbClr val="5CC0D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0" y="2377440"/>
              <a:ext cx="1044223" cy="1188720"/>
            </a:xfrm>
            <a:prstGeom prst="rect">
              <a:avLst/>
            </a:prstGeom>
            <a:solidFill>
              <a:srgbClr val="A083B9"/>
            </a:solidFill>
            <a:ln>
              <a:solidFill>
                <a:srgbClr val="A083B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1" y="3566160"/>
              <a:ext cx="1044223" cy="1188720"/>
            </a:xfrm>
            <a:prstGeom prst="rect">
              <a:avLst/>
            </a:prstGeom>
            <a:solidFill>
              <a:srgbClr val="E96B72"/>
            </a:solidFill>
            <a:ln>
              <a:solidFill>
                <a:srgbClr val="E96B7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 Same Side Corner Rectangle 11"/>
            <p:cNvSpPr/>
            <p:nvPr userDrawn="1"/>
          </p:nvSpPr>
          <p:spPr>
            <a:xfrm rot="10800000">
              <a:off x="0" y="4754880"/>
              <a:ext cx="1044223" cy="1188720"/>
            </a:xfrm>
            <a:prstGeom prst="round2SameRect">
              <a:avLst/>
            </a:prstGeom>
            <a:solidFill>
              <a:srgbClr val="F4AF5B"/>
            </a:solidFill>
            <a:ln>
              <a:solidFill>
                <a:srgbClr val="F4A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TextBox 12"/>
          <p:cNvSpPr txBox="1"/>
          <p:nvPr userDrawn="1"/>
        </p:nvSpPr>
        <p:spPr>
          <a:xfrm>
            <a:off x="2458719" y="6539543"/>
            <a:ext cx="4562531" cy="276999"/>
          </a:xfrm>
          <a:prstGeom prst="rect">
            <a:avLst/>
          </a:prstGeom>
          <a:noFill/>
        </p:spPr>
        <p:txBody>
          <a:bodyPr wrap="none" rtlCol="0">
            <a:spAutoFit/>
          </a:bodyPr>
          <a:lstStyle/>
          <a:p>
            <a:r>
              <a:rPr lang="en-US" sz="1200" dirty="0">
                <a:solidFill>
                  <a:schemeClr val="accent4"/>
                </a:solidFill>
                <a:latin typeface="Corbel"/>
                <a:cs typeface="Corbel"/>
              </a:rPr>
              <a:t>Copyright © 2014-2017, STEAM WORKS STUDIO. All Rights Reserved.</a:t>
            </a:r>
          </a:p>
        </p:txBody>
      </p:sp>
      <p:pic>
        <p:nvPicPr>
          <p:cNvPr id="14" name="Picture 13" descr="300px-Transparent-Website-Facebook-Twitter-Email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00" y="6278604"/>
            <a:ext cx="1186264" cy="442871"/>
          </a:xfrm>
          <a:prstGeom prst="rect">
            <a:avLst/>
          </a:prstGeom>
        </p:spPr>
      </p:pic>
    </p:spTree>
    <p:extLst>
      <p:ext uri="{BB962C8B-B14F-4D97-AF65-F5344CB8AC3E}">
        <p14:creationId xmlns:p14="http://schemas.microsoft.com/office/powerpoint/2010/main" val="3469314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did we learn?">
    <p:spTree>
      <p:nvGrpSpPr>
        <p:cNvPr id="1" name=""/>
        <p:cNvGrpSpPr/>
        <p:nvPr/>
      </p:nvGrpSpPr>
      <p:grpSpPr>
        <a:xfrm>
          <a:off x="0" y="0"/>
          <a:ext cx="0" cy="0"/>
          <a:chOff x="0" y="0"/>
          <a:chExt cx="0" cy="0"/>
        </a:xfrm>
      </p:grpSpPr>
      <p:sp>
        <p:nvSpPr>
          <p:cNvPr id="3" name="Content Placeholder 2"/>
          <p:cNvSpPr>
            <a:spLocks noGrp="1"/>
          </p:cNvSpPr>
          <p:nvPr>
            <p:ph idx="1"/>
          </p:nvPr>
        </p:nvSpPr>
        <p:spPr>
          <a:xfrm>
            <a:off x="767750" y="1600200"/>
            <a:ext cx="7919050" cy="4525963"/>
          </a:xfrm>
        </p:spPr>
        <p:txBody>
          <a:bodyPr/>
          <a:lstStyle>
            <a:lvl1pPr marL="514350" indent="-514350">
              <a:buFont typeface="+mj-lt"/>
              <a:buAutoNum type="arabicPeriod"/>
              <a:defRPr sz="2400" b="1" i="0" baseline="0">
                <a:solidFill>
                  <a:srgbClr val="2A7FD4"/>
                </a:solidFill>
                <a:latin typeface="Candara"/>
                <a:cs typeface="Candara"/>
              </a:defRPr>
            </a:lvl1pPr>
            <a:lvl2pPr marL="457200" indent="0">
              <a:buNone/>
              <a:defRPr sz="1400" b="0" i="0">
                <a:solidFill>
                  <a:schemeClr val="tx1">
                    <a:lumMod val="85000"/>
                    <a:lumOff val="15000"/>
                  </a:schemeClr>
                </a:solidFill>
                <a:latin typeface="Candara"/>
                <a:cs typeface="Candara"/>
              </a:defRPr>
            </a:lvl2pPr>
            <a:lvl3pPr>
              <a:defRPr b="0" i="0">
                <a:solidFill>
                  <a:schemeClr val="tx1">
                    <a:lumMod val="85000"/>
                    <a:lumOff val="15000"/>
                  </a:schemeClr>
                </a:solidFill>
                <a:latin typeface="Avenir Book"/>
                <a:cs typeface="Avenir Book"/>
              </a:defRPr>
            </a:lvl3pPr>
            <a:lvl4pPr>
              <a:defRPr b="0" i="0">
                <a:solidFill>
                  <a:schemeClr val="tx1">
                    <a:lumMod val="85000"/>
                    <a:lumOff val="15000"/>
                  </a:schemeClr>
                </a:solidFill>
                <a:latin typeface="Avenir Book"/>
                <a:cs typeface="Avenir Book"/>
              </a:defRPr>
            </a:lvl4pPr>
            <a:lvl5pPr>
              <a:defRPr b="0" i="0">
                <a:solidFill>
                  <a:schemeClr val="tx1">
                    <a:lumMod val="85000"/>
                    <a:lumOff val="15000"/>
                  </a:schemeClr>
                </a:solidFill>
                <a:latin typeface="Avenir Book"/>
                <a:cs typeface="Avenir Book"/>
              </a:defRPr>
            </a:lvl5pPr>
          </a:lstStyle>
          <a:p>
            <a:pPr lvl="0"/>
            <a:r>
              <a:rPr lang="en-US" dirty="0"/>
              <a:t>Click to edit Master text styles</a:t>
            </a:r>
          </a:p>
        </p:txBody>
      </p:sp>
      <p:sp>
        <p:nvSpPr>
          <p:cNvPr id="4" name="Date Placeholder 3"/>
          <p:cNvSpPr>
            <a:spLocks noGrp="1"/>
          </p:cNvSpPr>
          <p:nvPr>
            <p:ph type="dt" sz="half" idx="10"/>
          </p:nvPr>
        </p:nvSpPr>
        <p:spPr/>
        <p:txBody>
          <a:bodyPr/>
          <a:lstStyle/>
          <a:p>
            <a:fld id="{2F0085CD-E985-5E4B-9493-975E38B37144}" type="datetimeFigureOut">
              <a:rPr lang="en-US" smtClean="0"/>
              <a:t>7/23/2017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C4F8E-44F8-D343-A8BF-D06017DA2167}" type="slidenum">
              <a:rPr lang="en-US" smtClean="0"/>
              <a:t>‹#›</a:t>
            </a:fld>
            <a:endParaRPr lang="en-US"/>
          </a:p>
        </p:txBody>
      </p:sp>
      <p:sp>
        <p:nvSpPr>
          <p:cNvPr id="13" name="TextBox 12"/>
          <p:cNvSpPr txBox="1"/>
          <p:nvPr userDrawn="1"/>
        </p:nvSpPr>
        <p:spPr>
          <a:xfrm>
            <a:off x="2458719" y="6408603"/>
            <a:ext cx="4632487" cy="276999"/>
          </a:xfrm>
          <a:prstGeom prst="rect">
            <a:avLst/>
          </a:prstGeom>
          <a:noFill/>
        </p:spPr>
        <p:txBody>
          <a:bodyPr wrap="none" rtlCol="0">
            <a:spAutoFit/>
          </a:bodyPr>
          <a:lstStyle/>
          <a:p>
            <a:r>
              <a:rPr lang="en-US" sz="1200" dirty="0">
                <a:solidFill>
                  <a:schemeClr val="accent4"/>
                </a:solidFill>
                <a:latin typeface="Corbel"/>
                <a:cs typeface="Corbel"/>
              </a:rPr>
              <a:t>Copyright © 2014-2017, STEAM WORKS STUDIO. All Rights Reserved.</a:t>
            </a:r>
          </a:p>
        </p:txBody>
      </p:sp>
      <p:pic>
        <p:nvPicPr>
          <p:cNvPr id="11" name="Picture 10" descr="300px-Transparent-Website-Facebook-Twitter-Email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551" y="6308307"/>
            <a:ext cx="970965" cy="362493"/>
          </a:xfrm>
          <a:prstGeom prst="rect">
            <a:avLst/>
          </a:prstGeom>
        </p:spPr>
      </p:pic>
      <p:sp>
        <p:nvSpPr>
          <p:cNvPr id="10" name="TextBox 9"/>
          <p:cNvSpPr txBox="1"/>
          <p:nvPr userDrawn="1"/>
        </p:nvSpPr>
        <p:spPr>
          <a:xfrm>
            <a:off x="767750" y="319527"/>
            <a:ext cx="7919049" cy="1007484"/>
          </a:xfrm>
          <a:prstGeom prst="rect">
            <a:avLst/>
          </a:prstGeom>
          <a:noFill/>
        </p:spPr>
        <p:txBody>
          <a:bodyPr wrap="square" rtlCol="0" anchor="ctr" anchorCtr="0">
            <a:noAutofit/>
          </a:bodyPr>
          <a:lstStyle/>
          <a:p>
            <a:pPr algn="ctr"/>
            <a:r>
              <a:rPr lang="en-US" sz="4000" b="0" i="1" dirty="0">
                <a:solidFill>
                  <a:srgbClr val="10548A"/>
                </a:solidFill>
                <a:latin typeface="Century Gothic"/>
                <a:cs typeface="Century Gothic"/>
              </a:rPr>
              <a:t>What did we learn today?</a:t>
            </a:r>
          </a:p>
        </p:txBody>
      </p:sp>
      <p:cxnSp>
        <p:nvCxnSpPr>
          <p:cNvPr id="8" name="Straight Connector 7"/>
          <p:cNvCxnSpPr/>
          <p:nvPr userDrawn="1"/>
        </p:nvCxnSpPr>
        <p:spPr>
          <a:xfrm>
            <a:off x="457200" y="319526"/>
            <a:ext cx="8229600" cy="0"/>
          </a:xfrm>
          <a:prstGeom prst="line">
            <a:avLst/>
          </a:prstGeom>
          <a:ln w="9525" cmpd="sng">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cxnSpLocks/>
          </p:cNvCxnSpPr>
          <p:nvPr userDrawn="1"/>
        </p:nvCxnSpPr>
        <p:spPr>
          <a:xfrm>
            <a:off x="767751" y="1327011"/>
            <a:ext cx="7919049" cy="0"/>
          </a:xfrm>
          <a:prstGeom prst="line">
            <a:avLst/>
          </a:prstGeom>
          <a:ln w="38100" cmpd="sng">
            <a:solidFill>
              <a:srgbClr val="52C968"/>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p:cNvSpPr>
            <a:spLocks noGrp="1"/>
          </p:cNvSpPr>
          <p:nvPr>
            <p:ph type="body" sz="quarter" idx="14" hasCustomPrompt="1"/>
          </p:nvPr>
        </p:nvSpPr>
        <p:spPr>
          <a:xfrm>
            <a:off x="767751" y="5448469"/>
            <a:ext cx="7919049" cy="677694"/>
          </a:xfrm>
        </p:spPr>
        <p:txBody>
          <a:bodyPr>
            <a:normAutofit/>
          </a:bodyPr>
          <a:lstStyle>
            <a:lvl1pPr marL="0" indent="0">
              <a:buNone/>
              <a:defRPr sz="1200">
                <a:solidFill>
                  <a:srgbClr val="52C968"/>
                </a:solidFill>
                <a:latin typeface="Candara"/>
                <a:cs typeface="Candara"/>
              </a:defRPr>
            </a:lvl1pPr>
          </a:lstStyle>
          <a:p>
            <a:pPr lvl="0"/>
            <a:r>
              <a:rPr lang="en-US" dirty="0"/>
              <a:t>Put links here</a:t>
            </a:r>
          </a:p>
        </p:txBody>
      </p:sp>
      <p:sp>
        <p:nvSpPr>
          <p:cNvPr id="36" name="Text Placeholder 35"/>
          <p:cNvSpPr>
            <a:spLocks noGrp="1"/>
          </p:cNvSpPr>
          <p:nvPr>
            <p:ph type="body" sz="quarter" idx="16" hasCustomPrompt="1"/>
          </p:nvPr>
        </p:nvSpPr>
        <p:spPr>
          <a:xfrm>
            <a:off x="767750" y="5036929"/>
            <a:ext cx="7919050" cy="411371"/>
          </a:xfrm>
          <a:solidFill>
            <a:srgbClr val="32A7F9"/>
          </a:solidFill>
          <a:ln>
            <a:gradFill flip="none" rotWithShape="1">
              <a:gsLst>
                <a:gs pos="0">
                  <a:srgbClr val="52C968"/>
                </a:gs>
                <a:gs pos="9000">
                  <a:srgbClr val="32A7F9"/>
                </a:gs>
                <a:gs pos="71000">
                  <a:srgbClr val="32A7F9"/>
                </a:gs>
                <a:gs pos="8000">
                  <a:srgbClr val="52C968"/>
                </a:gs>
              </a:gsLst>
              <a:lin ang="16200000" scaled="0"/>
              <a:tileRect/>
            </a:gradFill>
          </a:ln>
        </p:spPr>
        <p:txBody>
          <a:bodyPr anchor="ctr" anchorCtr="0">
            <a:normAutofit/>
          </a:bodyPr>
          <a:lstStyle>
            <a:lvl1pPr marL="0" indent="0">
              <a:buNone/>
              <a:defRPr sz="1800" b="1" i="1" baseline="0">
                <a:solidFill>
                  <a:srgbClr val="FFFFFF"/>
                </a:solidFill>
                <a:latin typeface="Candara"/>
                <a:cs typeface="Candara"/>
              </a:defRPr>
            </a:lvl1pPr>
          </a:lstStyle>
          <a:p>
            <a:pPr lvl="0"/>
            <a:r>
              <a:rPr lang="en-US" dirty="0"/>
              <a:t>(Try these helpful links at home…)</a:t>
            </a:r>
          </a:p>
        </p:txBody>
      </p:sp>
    </p:spTree>
    <p:extLst>
      <p:ext uri="{BB962C8B-B14F-4D97-AF65-F5344CB8AC3E}">
        <p14:creationId xmlns:p14="http://schemas.microsoft.com/office/powerpoint/2010/main" val="38507283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0085CD-E985-5E4B-9493-975E38B37144}" type="datetimeFigureOut">
              <a:rPr lang="en-US" smtClean="0"/>
              <a:t>7/23/2017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C4F8E-44F8-D343-A8BF-D06017DA2167}" type="slidenum">
              <a:rPr lang="en-US" smtClean="0"/>
              <a:t>‹#›</a:t>
            </a:fld>
            <a:endParaRPr lang="en-US"/>
          </a:p>
        </p:txBody>
      </p:sp>
      <p:sp>
        <p:nvSpPr>
          <p:cNvPr id="7" name="Rectangle 6"/>
          <p:cNvSpPr/>
          <p:nvPr userDrawn="1"/>
        </p:nvSpPr>
        <p:spPr>
          <a:xfrm rot="16200000">
            <a:off x="-3131531" y="3131531"/>
            <a:ext cx="6858000" cy="594938"/>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rot="16200000">
            <a:off x="-3110775" y="3167388"/>
            <a:ext cx="6857999" cy="523220"/>
          </a:xfrm>
          <a:prstGeom prst="rect">
            <a:avLst/>
          </a:prstGeom>
          <a:noFill/>
        </p:spPr>
        <p:txBody>
          <a:bodyPr wrap="square" rtlCol="0" anchor="ctr">
            <a:spAutoFit/>
          </a:bodyPr>
          <a:lstStyle/>
          <a:p>
            <a:pPr algn="ctr"/>
            <a:r>
              <a:rPr lang="en-US" sz="2800" b="1" dirty="0">
                <a:solidFill>
                  <a:schemeClr val="bg1"/>
                </a:solidFill>
                <a:latin typeface="Helvetica Neue"/>
              </a:rPr>
              <a:t>ENGINEERING – Wearable Electronics</a:t>
            </a:r>
            <a:endParaRPr lang="en-US" sz="2800" dirty="0">
              <a:solidFill>
                <a:schemeClr val="bg1"/>
              </a:solidFill>
            </a:endParaRPr>
          </a:p>
        </p:txBody>
      </p:sp>
    </p:spTree>
    <p:extLst>
      <p:ext uri="{BB962C8B-B14F-4D97-AF65-F5344CB8AC3E}">
        <p14:creationId xmlns:p14="http://schemas.microsoft.com/office/powerpoint/2010/main" val="908271785"/>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70"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 typeface="Lucida Grande"/>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en.wikipedia.org/wiki/Single-board_microcontroller" TargetMode="External"/><Relationship Id="rId1" Type="http://schemas.openxmlformats.org/officeDocument/2006/relationships/slideLayout" Target="../slideLayouts/slideLayout3.xml"/><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3.xml"/><Relationship Id="rId4" Type="http://schemas.openxmlformats.org/officeDocument/2006/relationships/image" Target="../media/image14.gif"/></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94958" y="2895095"/>
            <a:ext cx="5916245" cy="1952950"/>
          </a:xfrm>
        </p:spPr>
        <p:txBody>
          <a:bodyPr/>
          <a:lstStyle/>
          <a:p>
            <a:r>
              <a:rPr lang="en-US" sz="4000" dirty="0"/>
              <a:t>Wearable Electronics</a:t>
            </a:r>
            <a:r>
              <a:rPr lang="en-US" sz="4000" dirty="0">
                <a:latin typeface="Avenir Book" charset="0"/>
                <a:ea typeface="Avenir Book" charset="0"/>
                <a:cs typeface="Avenir Book" charset="0"/>
              </a:rPr>
              <a:t>             </a:t>
            </a:r>
            <a:r>
              <a:rPr lang="en-US" sz="2000" b="0" dirty="0">
                <a:latin typeface="Helvetica" panose="020B0604020202020204" pitchFamily="34" charset="0"/>
                <a:ea typeface="Avenir Book" charset="0"/>
                <a:cs typeface="Helvetica" panose="020B0604020202020204" pitchFamily="34" charset="0"/>
              </a:rPr>
              <a:t>3 Hour Summer Camp – Grade 6-8</a:t>
            </a:r>
            <a:br>
              <a:rPr lang="en-US" sz="2000" b="0" dirty="0">
                <a:latin typeface="Helvetica" panose="020B0604020202020204" pitchFamily="34" charset="0"/>
                <a:ea typeface="Avenir Book" charset="0"/>
                <a:cs typeface="Helvetica" panose="020B0604020202020204" pitchFamily="34" charset="0"/>
              </a:rPr>
            </a:br>
            <a:r>
              <a:rPr lang="en-US" sz="2000" dirty="0">
                <a:latin typeface="Helvetica" panose="020B0604020202020204" pitchFamily="34" charset="0"/>
                <a:ea typeface="Avenir Book" charset="0"/>
                <a:cs typeface="Helvetica" panose="020B0604020202020204" pitchFamily="34" charset="0"/>
              </a:rPr>
              <a:t>Day 1 </a:t>
            </a:r>
            <a:endParaRPr lang="en-US" sz="2000" b="0" dirty="0">
              <a:latin typeface="Helvetica" panose="020B0604020202020204" pitchFamily="34" charset="0"/>
              <a:cs typeface="Helvetica" panose="020B0604020202020204" pitchFamily="34" charset="0"/>
            </a:endParaRPr>
          </a:p>
        </p:txBody>
      </p:sp>
      <p:sp>
        <p:nvSpPr>
          <p:cNvPr id="3" name="Subtitle 2"/>
          <p:cNvSpPr>
            <a:spLocks noGrp="1"/>
          </p:cNvSpPr>
          <p:nvPr>
            <p:ph type="subTitle" idx="1"/>
          </p:nvPr>
        </p:nvSpPr>
        <p:spPr>
          <a:xfrm>
            <a:off x="3417725" y="4938924"/>
            <a:ext cx="4930422" cy="1057656"/>
          </a:xfrm>
        </p:spPr>
        <p:txBody>
          <a:bodyPr/>
          <a:lstStyle/>
          <a:p>
            <a:endParaRPr lang="en-US" dirty="0"/>
          </a:p>
        </p:txBody>
      </p:sp>
      <p:pic>
        <p:nvPicPr>
          <p:cNvPr id="4" name="Picture 3">
            <a:extLst>
              <a:ext uri="{FF2B5EF4-FFF2-40B4-BE49-F238E27FC236}">
                <a16:creationId xmlns:a16="http://schemas.microsoft.com/office/drawing/2014/main" id="{AE9DA08A-7449-417E-9944-42119517710E}"/>
              </a:ext>
            </a:extLst>
          </p:cNvPr>
          <p:cNvPicPr>
            <a:picLocks noChangeAspect="1"/>
          </p:cNvPicPr>
          <p:nvPr/>
        </p:nvPicPr>
        <p:blipFill>
          <a:blip r:embed="rId2"/>
          <a:stretch>
            <a:fillRect/>
          </a:stretch>
        </p:blipFill>
        <p:spPr>
          <a:xfrm>
            <a:off x="2794959" y="404300"/>
            <a:ext cx="3226279" cy="2399916"/>
          </a:xfrm>
          <a:prstGeom prst="rect">
            <a:avLst/>
          </a:prstGeom>
        </p:spPr>
      </p:pic>
      <p:pic>
        <p:nvPicPr>
          <p:cNvPr id="5" name="Picture 2" descr="Related image">
            <a:extLst>
              <a:ext uri="{FF2B5EF4-FFF2-40B4-BE49-F238E27FC236}">
                <a16:creationId xmlns:a16="http://schemas.microsoft.com/office/drawing/2014/main" id="{CBD81054-CC49-46C3-9B93-1E570D3EAA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048"/>
          <a:stretch/>
        </p:blipFill>
        <p:spPr bwMode="auto">
          <a:xfrm>
            <a:off x="6021238" y="404300"/>
            <a:ext cx="2803586" cy="239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421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Introducing Circuit Playground</a:t>
            </a:r>
          </a:p>
        </p:txBody>
      </p:sp>
      <p:pic>
        <p:nvPicPr>
          <p:cNvPr id="15362" name="Picture 2" descr="circuit_playground_Circuit-Playground-Labeled.jpg">
            <a:extLst>
              <a:ext uri="{FF2B5EF4-FFF2-40B4-BE49-F238E27FC236}">
                <a16:creationId xmlns:a16="http://schemas.microsoft.com/office/drawing/2014/main" id="{5A152961-6FBA-4AAD-924F-F4F460166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716" y="1571715"/>
            <a:ext cx="5474899" cy="4441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952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Introducing Circuit Playground</a:t>
            </a:r>
          </a:p>
        </p:txBody>
      </p:sp>
      <p:sp>
        <p:nvSpPr>
          <p:cNvPr id="3" name="Rectangle 2">
            <a:extLst>
              <a:ext uri="{FF2B5EF4-FFF2-40B4-BE49-F238E27FC236}">
                <a16:creationId xmlns:a16="http://schemas.microsoft.com/office/drawing/2014/main" id="{B1A096A8-0FE4-4228-992C-59A2D2FFDFE9}"/>
              </a:ext>
            </a:extLst>
          </p:cNvPr>
          <p:cNvSpPr/>
          <p:nvPr/>
        </p:nvSpPr>
        <p:spPr>
          <a:xfrm>
            <a:off x="2009954" y="1743859"/>
            <a:ext cx="5900468" cy="4524315"/>
          </a:xfrm>
          <a:prstGeom prst="rect">
            <a:avLst/>
          </a:prstGeom>
        </p:spPr>
        <p:txBody>
          <a:bodyPr wrap="square">
            <a:spAutoFit/>
          </a:bodyPr>
          <a:lstStyle/>
          <a:p>
            <a:pPr>
              <a:buFont typeface="Arial" panose="020B0604020202020204" pitchFamily="34" charset="0"/>
              <a:buChar char="•"/>
            </a:pPr>
            <a:r>
              <a:rPr lang="en-US" dirty="0">
                <a:solidFill>
                  <a:srgbClr val="333333"/>
                </a:solidFill>
                <a:latin typeface="Proxima Nova"/>
              </a:rPr>
              <a:t>10 x mini </a:t>
            </a:r>
            <a:r>
              <a:rPr lang="en-US" dirty="0" err="1">
                <a:solidFill>
                  <a:srgbClr val="333333"/>
                </a:solidFill>
                <a:latin typeface="Proxima Nova"/>
              </a:rPr>
              <a:t>NeoPixels</a:t>
            </a:r>
            <a:r>
              <a:rPr lang="en-US" dirty="0">
                <a:solidFill>
                  <a:srgbClr val="333333"/>
                </a:solidFill>
                <a:latin typeface="Proxima Nova"/>
              </a:rPr>
              <a:t>, each one can display any rainbow color</a:t>
            </a:r>
          </a:p>
          <a:p>
            <a:pPr>
              <a:buFont typeface="Arial" panose="020B0604020202020204" pitchFamily="34" charset="0"/>
              <a:buChar char="•"/>
            </a:pPr>
            <a:r>
              <a:rPr lang="en-US" dirty="0">
                <a:solidFill>
                  <a:srgbClr val="333333"/>
                </a:solidFill>
                <a:latin typeface="Proxima Nova"/>
              </a:rPr>
              <a:t>1 x Motion sensor (LIS3DH triple-axis accelerometer with tap detection, free-fall detection)</a:t>
            </a:r>
          </a:p>
          <a:p>
            <a:pPr>
              <a:buFont typeface="Arial" panose="020B0604020202020204" pitchFamily="34" charset="0"/>
              <a:buChar char="•"/>
            </a:pPr>
            <a:r>
              <a:rPr lang="en-US" dirty="0">
                <a:solidFill>
                  <a:srgbClr val="333333"/>
                </a:solidFill>
                <a:latin typeface="Proxima Nova"/>
              </a:rPr>
              <a:t>1 x Temperature sensor (thermistor)</a:t>
            </a:r>
          </a:p>
          <a:p>
            <a:pPr>
              <a:buFont typeface="Arial" panose="020B0604020202020204" pitchFamily="34" charset="0"/>
              <a:buChar char="•"/>
            </a:pPr>
            <a:r>
              <a:rPr lang="en-US" dirty="0">
                <a:solidFill>
                  <a:srgbClr val="333333"/>
                </a:solidFill>
                <a:latin typeface="Proxima Nova"/>
              </a:rPr>
              <a:t>1 x Light sensor (phototransistor)</a:t>
            </a:r>
          </a:p>
          <a:p>
            <a:pPr>
              <a:buFont typeface="Arial" panose="020B0604020202020204" pitchFamily="34" charset="0"/>
              <a:buChar char="•"/>
            </a:pPr>
            <a:r>
              <a:rPr lang="en-US" dirty="0">
                <a:solidFill>
                  <a:srgbClr val="333333"/>
                </a:solidFill>
                <a:latin typeface="Proxima Nova"/>
              </a:rPr>
              <a:t>1 x Sound sensor (MEMS microphone)</a:t>
            </a:r>
          </a:p>
          <a:p>
            <a:pPr>
              <a:buFont typeface="Arial" panose="020B0604020202020204" pitchFamily="34" charset="0"/>
              <a:buChar char="•"/>
            </a:pPr>
            <a:r>
              <a:rPr lang="en-US" dirty="0">
                <a:solidFill>
                  <a:srgbClr val="333333"/>
                </a:solidFill>
                <a:latin typeface="Proxima Nova"/>
              </a:rPr>
              <a:t>1 x Mini speaker (magnetic buzzer)</a:t>
            </a:r>
          </a:p>
          <a:p>
            <a:pPr>
              <a:buFont typeface="Arial" panose="020B0604020202020204" pitchFamily="34" charset="0"/>
              <a:buChar char="•"/>
            </a:pPr>
            <a:r>
              <a:rPr lang="en-US" dirty="0">
                <a:solidFill>
                  <a:srgbClr val="333333"/>
                </a:solidFill>
                <a:latin typeface="Proxima Nova"/>
              </a:rPr>
              <a:t>2 x Push buttons, left and right</a:t>
            </a:r>
          </a:p>
          <a:p>
            <a:pPr>
              <a:buFont typeface="Arial" panose="020B0604020202020204" pitchFamily="34" charset="0"/>
              <a:buChar char="•"/>
            </a:pPr>
            <a:r>
              <a:rPr lang="en-US" dirty="0">
                <a:solidFill>
                  <a:srgbClr val="333333"/>
                </a:solidFill>
                <a:latin typeface="Proxima Nova"/>
              </a:rPr>
              <a:t>1 x Slide switch</a:t>
            </a:r>
          </a:p>
          <a:p>
            <a:pPr>
              <a:buFont typeface="Arial" panose="020B0604020202020204" pitchFamily="34" charset="0"/>
              <a:buChar char="•"/>
            </a:pPr>
            <a:r>
              <a:rPr lang="en-US" dirty="0">
                <a:solidFill>
                  <a:srgbClr val="333333"/>
                </a:solidFill>
                <a:latin typeface="Proxima Nova"/>
              </a:rPr>
              <a:t>8 x alligator-clip friendly input/output pins</a:t>
            </a:r>
            <a:br>
              <a:rPr lang="en-US" dirty="0">
                <a:solidFill>
                  <a:srgbClr val="333333"/>
                </a:solidFill>
                <a:latin typeface="Proxima Nova"/>
              </a:rPr>
            </a:br>
            <a:r>
              <a:rPr lang="en-US" dirty="0">
                <a:solidFill>
                  <a:srgbClr val="333333"/>
                </a:solidFill>
                <a:latin typeface="Proxima Nova"/>
              </a:rPr>
              <a:t>Includes I2C, UART, and 4 pins that can do analog inputs/PWM output</a:t>
            </a:r>
          </a:p>
          <a:p>
            <a:pPr>
              <a:buFont typeface="Arial" panose="020B0604020202020204" pitchFamily="34" charset="0"/>
              <a:buChar char="•"/>
            </a:pPr>
            <a:r>
              <a:rPr lang="en-US" dirty="0">
                <a:solidFill>
                  <a:srgbClr val="333333"/>
                </a:solidFill>
                <a:latin typeface="Proxima Nova"/>
              </a:rPr>
              <a:t>All 8 pads can act as capacitive touch inputs</a:t>
            </a:r>
          </a:p>
          <a:p>
            <a:pPr>
              <a:buFont typeface="Arial" panose="020B0604020202020204" pitchFamily="34" charset="0"/>
              <a:buChar char="•"/>
            </a:pPr>
            <a:r>
              <a:rPr lang="en-US" dirty="0">
                <a:solidFill>
                  <a:srgbClr val="333333"/>
                </a:solidFill>
                <a:latin typeface="Proxima Nova"/>
              </a:rPr>
              <a:t>Green "ON" LED so you know its powered</a:t>
            </a:r>
          </a:p>
          <a:p>
            <a:pPr>
              <a:buFont typeface="Arial" panose="020B0604020202020204" pitchFamily="34" charset="0"/>
              <a:buChar char="•"/>
            </a:pPr>
            <a:r>
              <a:rPr lang="en-US" dirty="0">
                <a:solidFill>
                  <a:srgbClr val="333333"/>
                </a:solidFill>
                <a:latin typeface="Proxima Nova"/>
              </a:rPr>
              <a:t>Red "#13" LED for basic blinking</a:t>
            </a:r>
          </a:p>
          <a:p>
            <a:pPr>
              <a:buFont typeface="Arial" panose="020B0604020202020204" pitchFamily="34" charset="0"/>
              <a:buChar char="•"/>
            </a:pPr>
            <a:r>
              <a:rPr lang="en-US" dirty="0">
                <a:solidFill>
                  <a:srgbClr val="333333"/>
                </a:solidFill>
                <a:latin typeface="Proxima Nova"/>
              </a:rPr>
              <a:t>Reset button</a:t>
            </a:r>
            <a:endParaRPr lang="en-US" b="0" i="0" dirty="0">
              <a:solidFill>
                <a:srgbClr val="333333"/>
              </a:solidFill>
              <a:effectLst/>
              <a:latin typeface="Proxima Nova"/>
            </a:endParaRPr>
          </a:p>
        </p:txBody>
      </p:sp>
    </p:spTree>
    <p:extLst>
      <p:ext uri="{BB962C8B-B14F-4D97-AF65-F5344CB8AC3E}">
        <p14:creationId xmlns:p14="http://schemas.microsoft.com/office/powerpoint/2010/main" val="3858678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Introducing Circuit Playground</a:t>
            </a:r>
          </a:p>
        </p:txBody>
      </p:sp>
      <p:pic>
        <p:nvPicPr>
          <p:cNvPr id="7170" name="Picture 2" descr="circuit_playground_GPIO.jpg">
            <a:extLst>
              <a:ext uri="{FF2B5EF4-FFF2-40B4-BE49-F238E27FC236}">
                <a16:creationId xmlns:a16="http://schemas.microsoft.com/office/drawing/2014/main" id="{B3E42374-D929-4BDF-A707-7AA8F9136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862" y="2493036"/>
            <a:ext cx="2613408" cy="26396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EDEAFC3-03AC-46F5-993D-3966C0632DFF}"/>
              </a:ext>
            </a:extLst>
          </p:cNvPr>
          <p:cNvSpPr/>
          <p:nvPr/>
        </p:nvSpPr>
        <p:spPr>
          <a:xfrm>
            <a:off x="1482503" y="2141759"/>
            <a:ext cx="2941383" cy="369332"/>
          </a:xfrm>
          <a:prstGeom prst="rect">
            <a:avLst/>
          </a:prstGeom>
        </p:spPr>
        <p:txBody>
          <a:bodyPr wrap="none">
            <a:spAutoFit/>
          </a:bodyPr>
          <a:lstStyle/>
          <a:p>
            <a:r>
              <a:rPr lang="en-US" dirty="0">
                <a:solidFill>
                  <a:srgbClr val="333333"/>
                </a:solidFill>
                <a:latin typeface="Proxima Nova"/>
              </a:rPr>
              <a:t>GPIO + Capacitive Touch Pads</a:t>
            </a:r>
            <a:endParaRPr lang="en-US" b="0" i="0" dirty="0">
              <a:solidFill>
                <a:srgbClr val="333333"/>
              </a:solidFill>
              <a:effectLst/>
              <a:latin typeface="Proxima Nova"/>
            </a:endParaRPr>
          </a:p>
        </p:txBody>
      </p:sp>
      <p:pic>
        <p:nvPicPr>
          <p:cNvPr id="7172" name="Picture 4" descr="circuit_playground_neopix.jpg">
            <a:extLst>
              <a:ext uri="{FF2B5EF4-FFF2-40B4-BE49-F238E27FC236}">
                <a16:creationId xmlns:a16="http://schemas.microsoft.com/office/drawing/2014/main" id="{A0599FCF-32A0-4FB6-9B13-FB322F680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9443" y="2511091"/>
            <a:ext cx="2595533" cy="26216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F678E2-73C0-45F1-BC2E-42C12CED45E6}"/>
              </a:ext>
            </a:extLst>
          </p:cNvPr>
          <p:cNvSpPr/>
          <p:nvPr/>
        </p:nvSpPr>
        <p:spPr>
          <a:xfrm>
            <a:off x="5854998" y="2146515"/>
            <a:ext cx="1164421" cy="369332"/>
          </a:xfrm>
          <a:prstGeom prst="rect">
            <a:avLst/>
          </a:prstGeom>
        </p:spPr>
        <p:txBody>
          <a:bodyPr wrap="none">
            <a:spAutoFit/>
          </a:bodyPr>
          <a:lstStyle/>
          <a:p>
            <a:r>
              <a:rPr lang="en-US" dirty="0">
                <a:solidFill>
                  <a:srgbClr val="333333"/>
                </a:solidFill>
                <a:latin typeface="Proxima Nova"/>
              </a:rPr>
              <a:t>Neo-Pixels</a:t>
            </a:r>
            <a:endParaRPr lang="en-US" b="0" i="0" dirty="0">
              <a:solidFill>
                <a:srgbClr val="333333"/>
              </a:solidFill>
              <a:effectLst/>
              <a:latin typeface="Proxima Nova"/>
            </a:endParaRPr>
          </a:p>
        </p:txBody>
      </p:sp>
    </p:spTree>
    <p:extLst>
      <p:ext uri="{BB962C8B-B14F-4D97-AF65-F5344CB8AC3E}">
        <p14:creationId xmlns:p14="http://schemas.microsoft.com/office/powerpoint/2010/main" val="2704298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Introducing Circuit Playground</a:t>
            </a:r>
          </a:p>
        </p:txBody>
      </p:sp>
      <p:sp>
        <p:nvSpPr>
          <p:cNvPr id="4" name="Rectangle 3">
            <a:extLst>
              <a:ext uri="{FF2B5EF4-FFF2-40B4-BE49-F238E27FC236}">
                <a16:creationId xmlns:a16="http://schemas.microsoft.com/office/drawing/2014/main" id="{8EDEAFC3-03AC-46F5-993D-3966C0632DFF}"/>
              </a:ext>
            </a:extLst>
          </p:cNvPr>
          <p:cNvSpPr/>
          <p:nvPr/>
        </p:nvSpPr>
        <p:spPr>
          <a:xfrm>
            <a:off x="2324931" y="1951976"/>
            <a:ext cx="1418273" cy="369332"/>
          </a:xfrm>
          <a:prstGeom prst="rect">
            <a:avLst/>
          </a:prstGeom>
        </p:spPr>
        <p:txBody>
          <a:bodyPr wrap="none">
            <a:spAutoFit/>
          </a:bodyPr>
          <a:lstStyle/>
          <a:p>
            <a:r>
              <a:rPr lang="en-US" dirty="0">
                <a:solidFill>
                  <a:srgbClr val="333333"/>
                </a:solidFill>
                <a:latin typeface="Proxima Nova"/>
              </a:rPr>
              <a:t>Push Buttons</a:t>
            </a:r>
            <a:endParaRPr lang="en-US" b="0" i="0" dirty="0">
              <a:solidFill>
                <a:srgbClr val="333333"/>
              </a:solidFill>
              <a:effectLst/>
              <a:latin typeface="Proxima Nova"/>
            </a:endParaRPr>
          </a:p>
        </p:txBody>
      </p:sp>
      <p:sp>
        <p:nvSpPr>
          <p:cNvPr id="7" name="Rectangle 6">
            <a:extLst>
              <a:ext uri="{FF2B5EF4-FFF2-40B4-BE49-F238E27FC236}">
                <a16:creationId xmlns:a16="http://schemas.microsoft.com/office/drawing/2014/main" id="{A1F678E2-73C0-45F1-BC2E-42C12CED45E6}"/>
              </a:ext>
            </a:extLst>
          </p:cNvPr>
          <p:cNvSpPr/>
          <p:nvPr/>
        </p:nvSpPr>
        <p:spPr>
          <a:xfrm>
            <a:off x="5768529" y="1951976"/>
            <a:ext cx="1286763" cy="369332"/>
          </a:xfrm>
          <a:prstGeom prst="rect">
            <a:avLst/>
          </a:prstGeom>
        </p:spPr>
        <p:txBody>
          <a:bodyPr wrap="none">
            <a:spAutoFit/>
          </a:bodyPr>
          <a:lstStyle/>
          <a:p>
            <a:r>
              <a:rPr lang="en-US" dirty="0">
                <a:solidFill>
                  <a:srgbClr val="333333"/>
                </a:solidFill>
                <a:latin typeface="Proxima Nova"/>
              </a:rPr>
              <a:t>Slide switch</a:t>
            </a:r>
            <a:endParaRPr lang="en-US" b="0" i="0" dirty="0">
              <a:solidFill>
                <a:srgbClr val="333333"/>
              </a:solidFill>
              <a:effectLst/>
              <a:latin typeface="Proxima Nova"/>
            </a:endParaRPr>
          </a:p>
        </p:txBody>
      </p:sp>
      <p:pic>
        <p:nvPicPr>
          <p:cNvPr id="9218" name="Picture 2" descr="circuit_playground_buttons.jpg">
            <a:extLst>
              <a:ext uri="{FF2B5EF4-FFF2-40B4-BE49-F238E27FC236}">
                <a16:creationId xmlns:a16="http://schemas.microsoft.com/office/drawing/2014/main" id="{0F6D7C43-F657-4878-90B4-F2A102D46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1999" y="2415396"/>
            <a:ext cx="3048976" cy="307963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ircuit_playground_slide.jpg">
            <a:extLst>
              <a:ext uri="{FF2B5EF4-FFF2-40B4-BE49-F238E27FC236}">
                <a16:creationId xmlns:a16="http://schemas.microsoft.com/office/drawing/2014/main" id="{4D86873B-E41F-4809-A78D-F4E283791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9214" y="2415397"/>
            <a:ext cx="3050606" cy="30812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0DF393-29B3-45BE-ADA0-397083C49498}"/>
              </a:ext>
            </a:extLst>
          </p:cNvPr>
          <p:cNvSpPr txBox="1"/>
          <p:nvPr/>
        </p:nvSpPr>
        <p:spPr>
          <a:xfrm>
            <a:off x="4250856" y="1549285"/>
            <a:ext cx="1142620" cy="369332"/>
          </a:xfrm>
          <a:prstGeom prst="rect">
            <a:avLst/>
          </a:prstGeom>
          <a:noFill/>
        </p:spPr>
        <p:txBody>
          <a:bodyPr wrap="none" rtlCol="0">
            <a:spAutoFit/>
          </a:bodyPr>
          <a:lstStyle/>
          <a:p>
            <a:r>
              <a:rPr lang="en-US" dirty="0"/>
              <a:t>SWITCHES</a:t>
            </a:r>
          </a:p>
        </p:txBody>
      </p:sp>
    </p:spTree>
    <p:extLst>
      <p:ext uri="{BB962C8B-B14F-4D97-AF65-F5344CB8AC3E}">
        <p14:creationId xmlns:p14="http://schemas.microsoft.com/office/powerpoint/2010/main" val="1953808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Introducing Circuit Playground</a:t>
            </a:r>
          </a:p>
        </p:txBody>
      </p:sp>
      <p:sp>
        <p:nvSpPr>
          <p:cNvPr id="7" name="Rectangle 6">
            <a:extLst>
              <a:ext uri="{FF2B5EF4-FFF2-40B4-BE49-F238E27FC236}">
                <a16:creationId xmlns:a16="http://schemas.microsoft.com/office/drawing/2014/main" id="{A1F678E2-73C0-45F1-BC2E-42C12CED45E6}"/>
              </a:ext>
            </a:extLst>
          </p:cNvPr>
          <p:cNvSpPr/>
          <p:nvPr/>
        </p:nvSpPr>
        <p:spPr>
          <a:xfrm>
            <a:off x="5977571" y="1767310"/>
            <a:ext cx="2076274" cy="369332"/>
          </a:xfrm>
          <a:prstGeom prst="rect">
            <a:avLst/>
          </a:prstGeom>
        </p:spPr>
        <p:txBody>
          <a:bodyPr wrap="none">
            <a:spAutoFit/>
          </a:bodyPr>
          <a:lstStyle/>
          <a:p>
            <a:r>
              <a:rPr lang="en-US" dirty="0">
                <a:solidFill>
                  <a:srgbClr val="333333"/>
                </a:solidFill>
                <a:latin typeface="Proxima Nova"/>
              </a:rPr>
              <a:t>Temperature Sensor</a:t>
            </a:r>
            <a:endParaRPr lang="en-US" b="0" i="0" dirty="0">
              <a:solidFill>
                <a:srgbClr val="333333"/>
              </a:solidFill>
              <a:effectLst/>
              <a:latin typeface="Proxima Nova"/>
            </a:endParaRPr>
          </a:p>
        </p:txBody>
      </p:sp>
      <p:sp>
        <p:nvSpPr>
          <p:cNvPr id="3" name="TextBox 2">
            <a:extLst>
              <a:ext uri="{FF2B5EF4-FFF2-40B4-BE49-F238E27FC236}">
                <a16:creationId xmlns:a16="http://schemas.microsoft.com/office/drawing/2014/main" id="{570DF393-29B3-45BE-ADA0-397083C49498}"/>
              </a:ext>
            </a:extLst>
          </p:cNvPr>
          <p:cNvSpPr txBox="1"/>
          <p:nvPr/>
        </p:nvSpPr>
        <p:spPr>
          <a:xfrm>
            <a:off x="4444208" y="1475018"/>
            <a:ext cx="1037656" cy="369332"/>
          </a:xfrm>
          <a:prstGeom prst="rect">
            <a:avLst/>
          </a:prstGeom>
          <a:noFill/>
        </p:spPr>
        <p:txBody>
          <a:bodyPr wrap="none" rtlCol="0">
            <a:spAutoFit/>
          </a:bodyPr>
          <a:lstStyle/>
          <a:p>
            <a:r>
              <a:rPr lang="en-US" dirty="0"/>
              <a:t>SENSORS</a:t>
            </a:r>
          </a:p>
        </p:txBody>
      </p:sp>
      <p:pic>
        <p:nvPicPr>
          <p:cNvPr id="10242" name="Picture 2" descr="circuit_playground_light.jpg">
            <a:extLst>
              <a:ext uri="{FF2B5EF4-FFF2-40B4-BE49-F238E27FC236}">
                <a16:creationId xmlns:a16="http://schemas.microsoft.com/office/drawing/2014/main" id="{21467EE3-6D68-4306-9D28-86747314E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3055" y="2136642"/>
            <a:ext cx="2986597" cy="305375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F21A670-D63D-49BC-B9C7-163CF012380B}"/>
              </a:ext>
            </a:extLst>
          </p:cNvPr>
          <p:cNvSpPr/>
          <p:nvPr/>
        </p:nvSpPr>
        <p:spPr>
          <a:xfrm>
            <a:off x="2479233" y="1767310"/>
            <a:ext cx="1328697" cy="369332"/>
          </a:xfrm>
          <a:prstGeom prst="rect">
            <a:avLst/>
          </a:prstGeom>
        </p:spPr>
        <p:txBody>
          <a:bodyPr wrap="none">
            <a:spAutoFit/>
          </a:bodyPr>
          <a:lstStyle/>
          <a:p>
            <a:r>
              <a:rPr lang="en-US" dirty="0">
                <a:solidFill>
                  <a:srgbClr val="333333"/>
                </a:solidFill>
                <a:latin typeface="Proxima Nova"/>
              </a:rPr>
              <a:t>Light Sensor</a:t>
            </a:r>
            <a:endParaRPr lang="en-US" b="0" i="0" dirty="0">
              <a:solidFill>
                <a:srgbClr val="333333"/>
              </a:solidFill>
              <a:effectLst/>
              <a:latin typeface="Proxima Nova"/>
            </a:endParaRPr>
          </a:p>
        </p:txBody>
      </p:sp>
      <p:sp>
        <p:nvSpPr>
          <p:cNvPr id="5" name="Rectangle 4">
            <a:extLst>
              <a:ext uri="{FF2B5EF4-FFF2-40B4-BE49-F238E27FC236}">
                <a16:creationId xmlns:a16="http://schemas.microsoft.com/office/drawing/2014/main" id="{DA574495-FD9D-4747-80EA-FA099C049A27}"/>
              </a:ext>
            </a:extLst>
          </p:cNvPr>
          <p:cNvSpPr/>
          <p:nvPr/>
        </p:nvSpPr>
        <p:spPr>
          <a:xfrm>
            <a:off x="1623055" y="5318344"/>
            <a:ext cx="3199111" cy="1169551"/>
          </a:xfrm>
          <a:prstGeom prst="rect">
            <a:avLst/>
          </a:prstGeom>
        </p:spPr>
        <p:txBody>
          <a:bodyPr wrap="square">
            <a:spAutoFit/>
          </a:bodyPr>
          <a:lstStyle/>
          <a:p>
            <a:r>
              <a:rPr lang="en-US" sz="1400" dirty="0">
                <a:solidFill>
                  <a:srgbClr val="333333"/>
                </a:solidFill>
                <a:latin typeface="Proxima Nova"/>
              </a:rPr>
              <a:t>This sensor is connect to analog pin #</a:t>
            </a:r>
            <a:r>
              <a:rPr lang="en-US" sz="1400" b="1" dirty="0">
                <a:solidFill>
                  <a:srgbClr val="333333"/>
                </a:solidFill>
                <a:latin typeface="Proxima Nova"/>
              </a:rPr>
              <a:t>A5 </a:t>
            </a:r>
            <a:r>
              <a:rPr lang="en-US" sz="1400" dirty="0">
                <a:solidFill>
                  <a:srgbClr val="333333"/>
                </a:solidFill>
                <a:latin typeface="Proxima Nova"/>
              </a:rPr>
              <a:t>and will read between 0 and 1023 with higher values corresponding to higher light levels. A reading of about 300 is common for most indoor light levels.</a:t>
            </a:r>
            <a:endParaRPr lang="en-US" sz="1400" dirty="0"/>
          </a:p>
        </p:txBody>
      </p:sp>
      <p:pic>
        <p:nvPicPr>
          <p:cNvPr id="10244" name="Picture 4" descr="circuit_playground_temp.jpg">
            <a:extLst>
              <a:ext uri="{FF2B5EF4-FFF2-40B4-BE49-F238E27FC236}">
                <a16:creationId xmlns:a16="http://schemas.microsoft.com/office/drawing/2014/main" id="{26A641C0-DB5A-49B6-AAC4-21EF13A65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8754" y="2136642"/>
            <a:ext cx="2833909" cy="30537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16CD740-2897-45D6-95CB-8519BBEF92F9}"/>
              </a:ext>
            </a:extLst>
          </p:cNvPr>
          <p:cNvSpPr/>
          <p:nvPr/>
        </p:nvSpPr>
        <p:spPr>
          <a:xfrm>
            <a:off x="5828117" y="5384275"/>
            <a:ext cx="2375182" cy="738664"/>
          </a:xfrm>
          <a:prstGeom prst="rect">
            <a:avLst/>
          </a:prstGeom>
        </p:spPr>
        <p:txBody>
          <a:bodyPr wrap="square">
            <a:spAutoFit/>
          </a:bodyPr>
          <a:lstStyle/>
          <a:p>
            <a:r>
              <a:rPr lang="en-US" sz="1400" dirty="0">
                <a:solidFill>
                  <a:srgbClr val="333333"/>
                </a:solidFill>
                <a:latin typeface="Proxima Nova"/>
              </a:rPr>
              <a:t>Calculate the temperature based on the analog voltage on analog pin </a:t>
            </a:r>
            <a:r>
              <a:rPr lang="en-US" sz="1400" b="1" dirty="0">
                <a:solidFill>
                  <a:srgbClr val="333333"/>
                </a:solidFill>
                <a:latin typeface="Proxima Nova"/>
              </a:rPr>
              <a:t>#A0</a:t>
            </a:r>
            <a:endParaRPr lang="en-US" sz="1400" dirty="0"/>
          </a:p>
        </p:txBody>
      </p:sp>
    </p:spTree>
    <p:extLst>
      <p:ext uri="{BB962C8B-B14F-4D97-AF65-F5344CB8AC3E}">
        <p14:creationId xmlns:p14="http://schemas.microsoft.com/office/powerpoint/2010/main" val="1762295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Introducing Circuit Playground</a:t>
            </a:r>
          </a:p>
        </p:txBody>
      </p:sp>
      <p:sp>
        <p:nvSpPr>
          <p:cNvPr id="7" name="Rectangle 6">
            <a:extLst>
              <a:ext uri="{FF2B5EF4-FFF2-40B4-BE49-F238E27FC236}">
                <a16:creationId xmlns:a16="http://schemas.microsoft.com/office/drawing/2014/main" id="{A1F678E2-73C0-45F1-BC2E-42C12CED45E6}"/>
              </a:ext>
            </a:extLst>
          </p:cNvPr>
          <p:cNvSpPr/>
          <p:nvPr/>
        </p:nvSpPr>
        <p:spPr>
          <a:xfrm>
            <a:off x="6098341" y="1808503"/>
            <a:ext cx="1333507" cy="369332"/>
          </a:xfrm>
          <a:prstGeom prst="rect">
            <a:avLst/>
          </a:prstGeom>
        </p:spPr>
        <p:txBody>
          <a:bodyPr wrap="none">
            <a:spAutoFit/>
          </a:bodyPr>
          <a:lstStyle/>
          <a:p>
            <a:r>
              <a:rPr lang="en-US" dirty="0">
                <a:solidFill>
                  <a:srgbClr val="333333"/>
                </a:solidFill>
                <a:latin typeface="Proxima Nova"/>
              </a:rPr>
              <a:t>Microphone</a:t>
            </a:r>
            <a:endParaRPr lang="en-US" b="0" i="0" dirty="0">
              <a:solidFill>
                <a:srgbClr val="333333"/>
              </a:solidFill>
              <a:effectLst/>
              <a:latin typeface="Proxima Nova"/>
            </a:endParaRPr>
          </a:p>
        </p:txBody>
      </p:sp>
      <p:sp>
        <p:nvSpPr>
          <p:cNvPr id="3" name="TextBox 2">
            <a:extLst>
              <a:ext uri="{FF2B5EF4-FFF2-40B4-BE49-F238E27FC236}">
                <a16:creationId xmlns:a16="http://schemas.microsoft.com/office/drawing/2014/main" id="{570DF393-29B3-45BE-ADA0-397083C49498}"/>
              </a:ext>
            </a:extLst>
          </p:cNvPr>
          <p:cNvSpPr txBox="1"/>
          <p:nvPr/>
        </p:nvSpPr>
        <p:spPr>
          <a:xfrm>
            <a:off x="4444208" y="1475018"/>
            <a:ext cx="814262" cy="369332"/>
          </a:xfrm>
          <a:prstGeom prst="rect">
            <a:avLst/>
          </a:prstGeom>
          <a:noFill/>
        </p:spPr>
        <p:txBody>
          <a:bodyPr wrap="none" rtlCol="0">
            <a:spAutoFit/>
          </a:bodyPr>
          <a:lstStyle/>
          <a:p>
            <a:r>
              <a:rPr lang="en-US" dirty="0"/>
              <a:t>AUDIO</a:t>
            </a:r>
          </a:p>
        </p:txBody>
      </p:sp>
      <p:sp>
        <p:nvSpPr>
          <p:cNvPr id="9" name="Rectangle 8">
            <a:extLst>
              <a:ext uri="{FF2B5EF4-FFF2-40B4-BE49-F238E27FC236}">
                <a16:creationId xmlns:a16="http://schemas.microsoft.com/office/drawing/2014/main" id="{8F21A670-D63D-49BC-B9C7-163CF012380B}"/>
              </a:ext>
            </a:extLst>
          </p:cNvPr>
          <p:cNvSpPr/>
          <p:nvPr/>
        </p:nvSpPr>
        <p:spPr>
          <a:xfrm>
            <a:off x="2685889" y="1798455"/>
            <a:ext cx="930639" cy="369332"/>
          </a:xfrm>
          <a:prstGeom prst="rect">
            <a:avLst/>
          </a:prstGeom>
        </p:spPr>
        <p:txBody>
          <a:bodyPr wrap="none">
            <a:spAutoFit/>
          </a:bodyPr>
          <a:lstStyle/>
          <a:p>
            <a:r>
              <a:rPr lang="en-US" dirty="0">
                <a:solidFill>
                  <a:srgbClr val="333333"/>
                </a:solidFill>
                <a:latin typeface="Proxima Nova"/>
              </a:rPr>
              <a:t>Speaker</a:t>
            </a:r>
            <a:endParaRPr lang="en-US" b="0" i="0" dirty="0">
              <a:solidFill>
                <a:srgbClr val="333333"/>
              </a:solidFill>
              <a:effectLst/>
              <a:latin typeface="Proxima Nova"/>
            </a:endParaRPr>
          </a:p>
        </p:txBody>
      </p:sp>
      <p:pic>
        <p:nvPicPr>
          <p:cNvPr id="11266" name="Picture 2" descr="circuit_playground_buzz.jpg">
            <a:extLst>
              <a:ext uri="{FF2B5EF4-FFF2-40B4-BE49-F238E27FC236}">
                <a16:creationId xmlns:a16="http://schemas.microsoft.com/office/drawing/2014/main" id="{6ACF57A3-6964-47E5-BB04-ECFAEDE7A7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215" y="2207755"/>
            <a:ext cx="3084731" cy="29115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88B96A2-38FC-45C4-8801-CE73479D4DD9}"/>
              </a:ext>
            </a:extLst>
          </p:cNvPr>
          <p:cNvSpPr/>
          <p:nvPr/>
        </p:nvSpPr>
        <p:spPr>
          <a:xfrm>
            <a:off x="1521930" y="5159246"/>
            <a:ext cx="3412379" cy="1169551"/>
          </a:xfrm>
          <a:prstGeom prst="rect">
            <a:avLst/>
          </a:prstGeom>
        </p:spPr>
        <p:txBody>
          <a:bodyPr wrap="square">
            <a:spAutoFit/>
          </a:bodyPr>
          <a:lstStyle/>
          <a:p>
            <a:r>
              <a:rPr lang="en-US" sz="1400" dirty="0">
                <a:solidFill>
                  <a:srgbClr val="333333"/>
                </a:solidFill>
                <a:latin typeface="Proxima Nova"/>
              </a:rPr>
              <a:t>Make your circuit playground sing with the built in buzzer. This is a miniature magnetic speaker connected to digital pin </a:t>
            </a:r>
            <a:r>
              <a:rPr lang="en-US" sz="1400" b="1" dirty="0">
                <a:solidFill>
                  <a:srgbClr val="333333"/>
                </a:solidFill>
                <a:latin typeface="Proxima Nova"/>
              </a:rPr>
              <a:t>#5</a:t>
            </a:r>
            <a:r>
              <a:rPr lang="en-US" sz="1400" dirty="0">
                <a:solidFill>
                  <a:srgbClr val="333333"/>
                </a:solidFill>
                <a:latin typeface="Proxima Nova"/>
              </a:rPr>
              <a:t> with a transistor driver. You can use PWM at varying frequencies to make basic tones.</a:t>
            </a:r>
            <a:endParaRPr lang="en-US" sz="1400" dirty="0"/>
          </a:p>
        </p:txBody>
      </p:sp>
      <p:pic>
        <p:nvPicPr>
          <p:cNvPr id="11268" name="Picture 4" descr="circuit_playground_sound.jpg">
            <a:extLst>
              <a:ext uri="{FF2B5EF4-FFF2-40B4-BE49-F238E27FC236}">
                <a16:creationId xmlns:a16="http://schemas.microsoft.com/office/drawing/2014/main" id="{97599AA5-6F49-4CE4-9D11-63AEEC18A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1126" y="2188158"/>
            <a:ext cx="3122458" cy="29311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B7B84AF-DF77-40DE-83CD-6BD12B3B4C16}"/>
              </a:ext>
            </a:extLst>
          </p:cNvPr>
          <p:cNvSpPr/>
          <p:nvPr/>
        </p:nvSpPr>
        <p:spPr>
          <a:xfrm>
            <a:off x="5258469" y="5129601"/>
            <a:ext cx="3454209" cy="1384995"/>
          </a:xfrm>
          <a:prstGeom prst="rect">
            <a:avLst/>
          </a:prstGeom>
        </p:spPr>
        <p:txBody>
          <a:bodyPr wrap="square">
            <a:spAutoFit/>
          </a:bodyPr>
          <a:lstStyle/>
          <a:p>
            <a:r>
              <a:rPr lang="en-US" sz="1400" dirty="0">
                <a:solidFill>
                  <a:srgbClr val="333333"/>
                </a:solidFill>
                <a:latin typeface="Proxima Nova"/>
              </a:rPr>
              <a:t>You can read the analog voltage corresponding to the audio on analog pin </a:t>
            </a:r>
            <a:r>
              <a:rPr lang="en-US" sz="1400" b="1" dirty="0">
                <a:solidFill>
                  <a:srgbClr val="333333"/>
                </a:solidFill>
                <a:latin typeface="Proxima Nova"/>
              </a:rPr>
              <a:t>#A4 </a:t>
            </a:r>
            <a:r>
              <a:rPr lang="en-US" sz="1400" dirty="0">
                <a:solidFill>
                  <a:srgbClr val="333333"/>
                </a:solidFill>
                <a:latin typeface="Proxima Nova"/>
              </a:rPr>
              <a:t>(Raw analog audio waveform! When it's silent there will be a reading of ~330 and when loud the audio will read between 0 and 800 or so.</a:t>
            </a:r>
            <a:endParaRPr lang="en-US" sz="1400" dirty="0"/>
          </a:p>
        </p:txBody>
      </p:sp>
    </p:spTree>
    <p:extLst>
      <p:ext uri="{BB962C8B-B14F-4D97-AF65-F5344CB8AC3E}">
        <p14:creationId xmlns:p14="http://schemas.microsoft.com/office/powerpoint/2010/main" val="1173361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Introducing Circuit Playground</a:t>
            </a:r>
          </a:p>
        </p:txBody>
      </p:sp>
      <p:sp>
        <p:nvSpPr>
          <p:cNvPr id="3" name="TextBox 2">
            <a:extLst>
              <a:ext uri="{FF2B5EF4-FFF2-40B4-BE49-F238E27FC236}">
                <a16:creationId xmlns:a16="http://schemas.microsoft.com/office/drawing/2014/main" id="{570DF393-29B3-45BE-ADA0-397083C49498}"/>
              </a:ext>
            </a:extLst>
          </p:cNvPr>
          <p:cNvSpPr txBox="1"/>
          <p:nvPr/>
        </p:nvSpPr>
        <p:spPr>
          <a:xfrm>
            <a:off x="3947922" y="1475018"/>
            <a:ext cx="1819024" cy="369332"/>
          </a:xfrm>
          <a:prstGeom prst="rect">
            <a:avLst/>
          </a:prstGeom>
          <a:noFill/>
        </p:spPr>
        <p:txBody>
          <a:bodyPr wrap="none" rtlCol="0">
            <a:spAutoFit/>
          </a:bodyPr>
          <a:lstStyle/>
          <a:p>
            <a:r>
              <a:rPr lang="en-US" dirty="0"/>
              <a:t>ACCELEROMETER</a:t>
            </a:r>
          </a:p>
        </p:txBody>
      </p:sp>
      <p:pic>
        <p:nvPicPr>
          <p:cNvPr id="12290" name="Picture 2" descr="circuit_playground_lis3dh.jpg">
            <a:extLst>
              <a:ext uri="{FF2B5EF4-FFF2-40B4-BE49-F238E27FC236}">
                <a16:creationId xmlns:a16="http://schemas.microsoft.com/office/drawing/2014/main" id="{EB974704-1F4E-4094-B4B7-E7C929BE7B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4902" y="2031085"/>
            <a:ext cx="3274376" cy="296360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E10B3E4-BA49-437A-9B70-6E19D4922C4B}"/>
              </a:ext>
            </a:extLst>
          </p:cNvPr>
          <p:cNvSpPr/>
          <p:nvPr/>
        </p:nvSpPr>
        <p:spPr>
          <a:xfrm>
            <a:off x="1466489" y="5181429"/>
            <a:ext cx="6996023" cy="954107"/>
          </a:xfrm>
          <a:prstGeom prst="rect">
            <a:avLst/>
          </a:prstGeom>
        </p:spPr>
        <p:txBody>
          <a:bodyPr wrap="square">
            <a:spAutoFit/>
          </a:bodyPr>
          <a:lstStyle/>
          <a:p>
            <a:r>
              <a:rPr lang="en-US" sz="1400" dirty="0">
                <a:solidFill>
                  <a:srgbClr val="333333"/>
                </a:solidFill>
                <a:latin typeface="Proxima Nova"/>
              </a:rPr>
              <a:t> The 3-axis XYZ accelerometer is in the dead center of the board and you can use it to detect tilt, gravity, motion, as well as 'tap' and 'double tap' strikes on the board. The LIS3DH is connected to the hardware SPI pins (to leave the I2C pins free) and has the CS pin on digital pin </a:t>
            </a:r>
            <a:r>
              <a:rPr lang="en-US" sz="1400" b="1" dirty="0">
                <a:solidFill>
                  <a:srgbClr val="333333"/>
                </a:solidFill>
                <a:latin typeface="Proxima Nova"/>
              </a:rPr>
              <a:t>#8</a:t>
            </a:r>
            <a:r>
              <a:rPr lang="en-US" sz="1400" dirty="0">
                <a:solidFill>
                  <a:srgbClr val="333333"/>
                </a:solidFill>
                <a:latin typeface="Proxima Nova"/>
              </a:rPr>
              <a:t> and an optional interrupt output on digital pin </a:t>
            </a:r>
            <a:r>
              <a:rPr lang="en-US" sz="1400" b="1" dirty="0">
                <a:solidFill>
                  <a:srgbClr val="333333"/>
                </a:solidFill>
                <a:latin typeface="Proxima Nova"/>
              </a:rPr>
              <a:t>#7</a:t>
            </a:r>
            <a:endParaRPr lang="en-US" sz="1400" dirty="0"/>
          </a:p>
        </p:txBody>
      </p:sp>
    </p:spTree>
    <p:extLst>
      <p:ext uri="{BB962C8B-B14F-4D97-AF65-F5344CB8AC3E}">
        <p14:creationId xmlns:p14="http://schemas.microsoft.com/office/powerpoint/2010/main" val="948560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Introducing Circuit Playground</a:t>
            </a:r>
          </a:p>
        </p:txBody>
      </p:sp>
      <p:pic>
        <p:nvPicPr>
          <p:cNvPr id="13314" name="Picture 2" descr="https://cdn-learn.adafruit.com/assets/assets/000/031/914/original/circuit_playground_schem.png?1461348465">
            <a:extLst>
              <a:ext uri="{FF2B5EF4-FFF2-40B4-BE49-F238E27FC236}">
                <a16:creationId xmlns:a16="http://schemas.microsoft.com/office/drawing/2014/main" id="{49E8A97E-5217-401F-A290-43F7EABCE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848" y="195563"/>
            <a:ext cx="8511943" cy="5730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266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004" y="2659728"/>
            <a:ext cx="8229600" cy="1143000"/>
          </a:xfrm>
        </p:spPr>
        <p:txBody>
          <a:bodyPr/>
          <a:lstStyle/>
          <a:p>
            <a:r>
              <a:rPr lang="en-US" dirty="0"/>
              <a:t>10 minutes break</a:t>
            </a:r>
          </a:p>
        </p:txBody>
      </p:sp>
    </p:spTree>
    <p:extLst>
      <p:ext uri="{BB962C8B-B14F-4D97-AF65-F5344CB8AC3E}">
        <p14:creationId xmlns:p14="http://schemas.microsoft.com/office/powerpoint/2010/main" val="3583260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Time – </a:t>
            </a:r>
            <a:r>
              <a:rPr lang="en-US" dirty="0" err="1"/>
              <a:t>Blinky</a:t>
            </a:r>
            <a:r>
              <a:rPr lang="en-US" dirty="0"/>
              <a:t> Circuit!</a:t>
            </a:r>
          </a:p>
        </p:txBody>
      </p:sp>
      <p:pic>
        <p:nvPicPr>
          <p:cNvPr id="16386" name="Picture 2" descr="circuit_playground_neoorder.jpg">
            <a:extLst>
              <a:ext uri="{FF2B5EF4-FFF2-40B4-BE49-F238E27FC236}">
                <a16:creationId xmlns:a16="http://schemas.microsoft.com/office/drawing/2014/main" id="{E8A9D8CA-4AF0-4181-80EC-95FC400A3D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934" y="1598230"/>
            <a:ext cx="4224068" cy="31680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AFCD2CA-2FDB-44EE-AA85-8B223E5BA50E}"/>
              </a:ext>
            </a:extLst>
          </p:cNvPr>
          <p:cNvSpPr/>
          <p:nvPr/>
        </p:nvSpPr>
        <p:spPr>
          <a:xfrm>
            <a:off x="923028" y="4766281"/>
            <a:ext cx="8126082" cy="1477328"/>
          </a:xfrm>
          <a:prstGeom prst="rect">
            <a:avLst/>
          </a:prstGeom>
        </p:spPr>
        <p:txBody>
          <a:bodyPr wrap="square">
            <a:spAutoFit/>
          </a:bodyPr>
          <a:lstStyle/>
          <a:p>
            <a:r>
              <a:rPr lang="en-US" dirty="0">
                <a:solidFill>
                  <a:srgbClr val="333333"/>
                </a:solidFill>
                <a:latin typeface="Proxima Nova"/>
              </a:rPr>
              <a:t>These pixels are controlled by a single data pin, </a:t>
            </a:r>
            <a:r>
              <a:rPr lang="en-US" b="1" dirty="0">
                <a:solidFill>
                  <a:srgbClr val="333333"/>
                </a:solidFill>
                <a:latin typeface="Proxima Nova"/>
              </a:rPr>
              <a:t>#17</a:t>
            </a:r>
            <a:r>
              <a:rPr lang="en-US" dirty="0">
                <a:solidFill>
                  <a:srgbClr val="333333"/>
                </a:solidFill>
                <a:latin typeface="Proxima Nova"/>
              </a:rPr>
              <a:t>. Unlike non-smart RGB LEDs, you can set the color and a little chip inside the LED will handle the PWM for you.</a:t>
            </a:r>
          </a:p>
          <a:p>
            <a:r>
              <a:rPr lang="en-US" dirty="0">
                <a:solidFill>
                  <a:srgbClr val="333333"/>
                </a:solidFill>
                <a:latin typeface="Proxima Nova"/>
              </a:rPr>
              <a:t>Since they are controlled in a </a:t>
            </a:r>
            <a:r>
              <a:rPr lang="en-US" i="1" dirty="0">
                <a:solidFill>
                  <a:srgbClr val="333333"/>
                </a:solidFill>
                <a:latin typeface="Proxima Nova"/>
              </a:rPr>
              <a:t>chain</a:t>
            </a:r>
            <a:r>
              <a:rPr lang="en-US" dirty="0">
                <a:solidFill>
                  <a:srgbClr val="333333"/>
                </a:solidFill>
                <a:latin typeface="Proxima Nova"/>
              </a:rPr>
              <a:t>, you will need to tell the Circuit Playground's </a:t>
            </a:r>
            <a:r>
              <a:rPr lang="en-US" dirty="0" err="1">
                <a:solidFill>
                  <a:srgbClr val="333333"/>
                </a:solidFill>
                <a:latin typeface="Proxima Nova"/>
              </a:rPr>
              <a:t>NeoPixel</a:t>
            </a:r>
            <a:r>
              <a:rPr lang="en-US" dirty="0">
                <a:solidFill>
                  <a:srgbClr val="333333"/>
                </a:solidFill>
                <a:latin typeface="Proxima Nova"/>
              </a:rPr>
              <a:t> code which one you want to set the color for. Each </a:t>
            </a:r>
            <a:r>
              <a:rPr lang="en-US" dirty="0" err="1">
                <a:solidFill>
                  <a:srgbClr val="333333"/>
                </a:solidFill>
                <a:latin typeface="Proxima Nova"/>
              </a:rPr>
              <a:t>NeoPixel</a:t>
            </a:r>
            <a:r>
              <a:rPr lang="en-US" dirty="0">
                <a:solidFill>
                  <a:srgbClr val="333333"/>
                </a:solidFill>
                <a:latin typeface="Proxima Nova"/>
              </a:rPr>
              <a:t> is numbered, starting with #0 at the top left and going counter clockwise till you reach #9</a:t>
            </a:r>
            <a:endParaRPr lang="en-US" b="0" i="0" dirty="0">
              <a:solidFill>
                <a:srgbClr val="333333"/>
              </a:solidFill>
              <a:effectLst/>
              <a:latin typeface="Proxima Nova"/>
            </a:endParaRPr>
          </a:p>
        </p:txBody>
      </p:sp>
    </p:spTree>
    <p:extLst>
      <p:ext uri="{BB962C8B-B14F-4D97-AF65-F5344CB8AC3E}">
        <p14:creationId xmlns:p14="http://schemas.microsoft.com/office/powerpoint/2010/main" val="3802126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Wearable Electronics?</a:t>
            </a:r>
          </a:p>
        </p:txBody>
      </p:sp>
      <p:sp>
        <p:nvSpPr>
          <p:cNvPr id="3" name="Content Placeholder 2"/>
          <p:cNvSpPr>
            <a:spLocks noGrp="1"/>
          </p:cNvSpPr>
          <p:nvPr>
            <p:ph idx="1"/>
          </p:nvPr>
        </p:nvSpPr>
        <p:spPr>
          <a:xfrm>
            <a:off x="5244860" y="1600200"/>
            <a:ext cx="3692106" cy="4525963"/>
          </a:xfrm>
        </p:spPr>
        <p:txBody>
          <a:bodyPr>
            <a:normAutofit fontScale="92500" lnSpcReduction="20000"/>
          </a:bodyPr>
          <a:lstStyle/>
          <a:p>
            <a:r>
              <a:rPr lang="en-US" dirty="0"/>
              <a:t>Our bodies are our primary interface for the world!</a:t>
            </a:r>
          </a:p>
          <a:p>
            <a:r>
              <a:rPr lang="en-US" dirty="0"/>
              <a:t>Interactive systems that live on the body can be upfront, intimate, literally on your face. </a:t>
            </a:r>
          </a:p>
          <a:p>
            <a:r>
              <a:rPr lang="en-US" dirty="0"/>
              <a:t>They can sit close to your skin, in your clothing and sometimes might feel like part of you!</a:t>
            </a:r>
          </a:p>
          <a:p>
            <a:endParaRPr lang="en-US" dirty="0"/>
          </a:p>
        </p:txBody>
      </p:sp>
      <p:pic>
        <p:nvPicPr>
          <p:cNvPr id="5" name="Picture 4">
            <a:extLst>
              <a:ext uri="{FF2B5EF4-FFF2-40B4-BE49-F238E27FC236}">
                <a16:creationId xmlns:a16="http://schemas.microsoft.com/office/drawing/2014/main" id="{46FB93C6-4D79-4248-A7F0-12694D079B73}"/>
              </a:ext>
            </a:extLst>
          </p:cNvPr>
          <p:cNvPicPr>
            <a:picLocks noChangeAspect="1"/>
          </p:cNvPicPr>
          <p:nvPr/>
        </p:nvPicPr>
        <p:blipFill>
          <a:blip r:embed="rId2"/>
          <a:stretch>
            <a:fillRect/>
          </a:stretch>
        </p:blipFill>
        <p:spPr>
          <a:xfrm>
            <a:off x="739535" y="1600200"/>
            <a:ext cx="4505325" cy="4105275"/>
          </a:xfrm>
          <a:prstGeom prst="rect">
            <a:avLst/>
          </a:prstGeom>
        </p:spPr>
      </p:pic>
    </p:spTree>
    <p:extLst>
      <p:ext uri="{BB962C8B-B14F-4D97-AF65-F5344CB8AC3E}">
        <p14:creationId xmlns:p14="http://schemas.microsoft.com/office/powerpoint/2010/main" val="637669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Time – </a:t>
            </a:r>
            <a:r>
              <a:rPr lang="en-US" dirty="0" err="1"/>
              <a:t>Blinky</a:t>
            </a:r>
            <a:r>
              <a:rPr lang="en-US" dirty="0"/>
              <a:t> Circuit!</a:t>
            </a:r>
          </a:p>
        </p:txBody>
      </p:sp>
      <p:sp>
        <p:nvSpPr>
          <p:cNvPr id="4" name="Rectangle 1">
            <a:extLst>
              <a:ext uri="{FF2B5EF4-FFF2-40B4-BE49-F238E27FC236}">
                <a16:creationId xmlns:a16="http://schemas.microsoft.com/office/drawing/2014/main" id="{3843026A-CBFC-4DB7-A389-4DD0FA84728B}"/>
              </a:ext>
            </a:extLst>
          </p:cNvPr>
          <p:cNvSpPr>
            <a:spLocks noChangeArrowheads="1"/>
          </p:cNvSpPr>
          <p:nvPr/>
        </p:nvSpPr>
        <p:spPr bwMode="auto">
          <a:xfrm>
            <a:off x="776378" y="1905594"/>
            <a:ext cx="7927675" cy="769441"/>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C7254E"/>
                </a:solidFill>
                <a:effectLst/>
                <a:latin typeface="Monaco"/>
              </a:rPr>
              <a:t>CircuitPlayground.setPixelColor (</a:t>
            </a:r>
            <a:r>
              <a:rPr kumimoji="0" lang="en-US" altLang="en-US" sz="1600" b="1" i="1" u="none" strike="noStrike" cap="none" normalizeH="0" baseline="0" dirty="0">
                <a:ln>
                  <a:noFill/>
                </a:ln>
                <a:solidFill>
                  <a:srgbClr val="C7254E"/>
                </a:solidFill>
                <a:effectLst/>
                <a:latin typeface="Monaco"/>
              </a:rPr>
              <a:t>n</a:t>
            </a:r>
            <a:r>
              <a:rPr kumimoji="0" lang="en-US" altLang="en-US" sz="1600" b="1" i="0" u="none" strike="noStrike" cap="none" normalizeH="0" baseline="0" dirty="0">
                <a:ln>
                  <a:noFill/>
                </a:ln>
                <a:solidFill>
                  <a:srgbClr val="C7254E"/>
                </a:solidFill>
                <a:effectLst/>
                <a:latin typeface="Monaco"/>
              </a:rPr>
              <a:t>, </a:t>
            </a:r>
            <a:r>
              <a:rPr kumimoji="0" lang="en-US" altLang="en-US" sz="1600" b="1" i="1" u="none" strike="noStrike" cap="none" normalizeH="0" baseline="0" dirty="0">
                <a:ln>
                  <a:noFill/>
                </a:ln>
                <a:solidFill>
                  <a:srgbClr val="C7254E"/>
                </a:solidFill>
                <a:effectLst/>
                <a:latin typeface="Monaco"/>
              </a:rPr>
              <a:t>red</a:t>
            </a:r>
            <a:r>
              <a:rPr kumimoji="0" lang="en-US" altLang="en-US" sz="1600" b="1" i="0" u="none" strike="noStrike" cap="none" normalizeH="0" baseline="0" dirty="0">
                <a:ln>
                  <a:noFill/>
                </a:ln>
                <a:solidFill>
                  <a:srgbClr val="C7254E"/>
                </a:solidFill>
                <a:effectLst/>
                <a:latin typeface="Monaco"/>
              </a:rPr>
              <a:t>, </a:t>
            </a:r>
            <a:r>
              <a:rPr kumimoji="0" lang="en-US" altLang="en-US" sz="1600" b="1" i="1" u="none" strike="noStrike" cap="none" normalizeH="0" baseline="0" dirty="0">
                <a:ln>
                  <a:noFill/>
                </a:ln>
                <a:solidFill>
                  <a:srgbClr val="C7254E"/>
                </a:solidFill>
                <a:effectLst/>
                <a:latin typeface="Monaco"/>
              </a:rPr>
              <a:t>green</a:t>
            </a:r>
            <a:r>
              <a:rPr kumimoji="0" lang="en-US" altLang="en-US" sz="1600" b="1" i="0" u="none" strike="noStrike" cap="none" normalizeH="0" baseline="0" dirty="0">
                <a:ln>
                  <a:noFill/>
                </a:ln>
                <a:solidFill>
                  <a:srgbClr val="C7254E"/>
                </a:solidFill>
                <a:effectLst/>
                <a:latin typeface="Monaco"/>
              </a:rPr>
              <a:t>, </a:t>
            </a:r>
            <a:r>
              <a:rPr kumimoji="0" lang="en-US" altLang="en-US" sz="1600" b="1" i="1" u="none" strike="noStrike" cap="none" normalizeH="0" baseline="0" dirty="0">
                <a:ln>
                  <a:noFill/>
                </a:ln>
                <a:solidFill>
                  <a:srgbClr val="C7254E"/>
                </a:solidFill>
                <a:effectLst/>
                <a:latin typeface="Monaco"/>
              </a:rPr>
              <a:t>blue</a:t>
            </a:r>
            <a:r>
              <a:rPr kumimoji="0" lang="en-US" altLang="en-US" sz="1600" b="1" i="0" u="none" strike="noStrike" cap="none" normalizeH="0" baseline="0" dirty="0">
                <a:ln>
                  <a:noFill/>
                </a:ln>
                <a:solidFill>
                  <a:srgbClr val="C7254E"/>
                </a:solidFill>
                <a:effectLst/>
                <a:latin typeface="Monaco"/>
              </a:rPr>
              <a:t>)</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33333"/>
                </a:solidFill>
                <a:effectLst/>
                <a:latin typeface="Proxima Nova"/>
              </a:rPr>
              <a:t>Where </a:t>
            </a:r>
            <a:r>
              <a:rPr kumimoji="0" lang="en-US" altLang="en-US" sz="1400" b="0" i="1" u="none" strike="noStrike" cap="none" normalizeH="0" baseline="0" dirty="0">
                <a:ln>
                  <a:noFill/>
                </a:ln>
                <a:solidFill>
                  <a:srgbClr val="333333"/>
                </a:solidFill>
                <a:effectLst/>
                <a:latin typeface="Proxima Nova"/>
              </a:rPr>
              <a:t>n</a:t>
            </a:r>
            <a:r>
              <a:rPr kumimoji="0" lang="en-US" altLang="en-US" sz="1400" b="0" i="0" u="none" strike="noStrike" cap="none" normalizeH="0" baseline="0" dirty="0">
                <a:ln>
                  <a:noFill/>
                </a:ln>
                <a:solidFill>
                  <a:srgbClr val="333333"/>
                </a:solidFill>
                <a:effectLst/>
                <a:latin typeface="Proxima Nova"/>
              </a:rPr>
              <a:t> is between 0 and 9 and indicates which LED you are setting. </a:t>
            </a:r>
            <a:r>
              <a:rPr kumimoji="0" lang="en-US" altLang="en-US" sz="1400" b="0" i="1" u="none" strike="noStrike" cap="none" normalizeH="0" baseline="0" dirty="0">
                <a:ln>
                  <a:noFill/>
                </a:ln>
                <a:solidFill>
                  <a:srgbClr val="333333"/>
                </a:solidFill>
                <a:effectLst/>
                <a:latin typeface="Proxima Nova"/>
              </a:rPr>
              <a:t>red/green/blue</a:t>
            </a:r>
            <a:r>
              <a:rPr kumimoji="0" lang="en-US" altLang="en-US" sz="1400" b="0" i="0" u="none" strike="noStrike" cap="none" normalizeH="0" baseline="0" dirty="0">
                <a:ln>
                  <a:noFill/>
                </a:ln>
                <a:solidFill>
                  <a:srgbClr val="333333"/>
                </a:solidFill>
                <a:effectLst/>
                <a:latin typeface="Proxima Nova"/>
              </a:rPr>
              <a:t> vary between 0 (off) and 255 (full on)</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D9FAD81-EE92-4E47-8E79-C6BE690F2B6F}"/>
              </a:ext>
            </a:extLst>
          </p:cNvPr>
          <p:cNvSpPr>
            <a:spLocks noChangeArrowheads="1"/>
          </p:cNvSpPr>
          <p:nvPr/>
        </p:nvSpPr>
        <p:spPr bwMode="auto">
          <a:xfrm>
            <a:off x="776378" y="3195026"/>
            <a:ext cx="5807424" cy="338554"/>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33333"/>
                </a:solidFill>
                <a:effectLst/>
                <a:latin typeface="Proxima Nova"/>
              </a:rPr>
              <a:t>You can quickly turn </a:t>
            </a:r>
            <a:r>
              <a:rPr kumimoji="0" lang="en-US" altLang="en-US" sz="1400" b="0" i="1" u="none" strike="noStrike" cap="none" normalizeH="0" baseline="0" dirty="0">
                <a:ln>
                  <a:noFill/>
                </a:ln>
                <a:solidFill>
                  <a:srgbClr val="333333"/>
                </a:solidFill>
                <a:effectLst/>
                <a:latin typeface="Proxima Nova"/>
              </a:rPr>
              <a:t>all</a:t>
            </a:r>
            <a:r>
              <a:rPr kumimoji="0" lang="en-US" altLang="en-US" sz="1400" b="0" i="0" u="none" strike="noStrike" cap="none" normalizeH="0" baseline="0" dirty="0">
                <a:ln>
                  <a:noFill/>
                </a:ln>
                <a:solidFill>
                  <a:srgbClr val="333333"/>
                </a:solidFill>
                <a:effectLst/>
                <a:latin typeface="Proxima Nova"/>
              </a:rPr>
              <a:t> the LEDs off with </a:t>
            </a:r>
            <a:r>
              <a:rPr kumimoji="0" lang="en-US" altLang="en-US" sz="1600" b="1" i="0" u="none" strike="noStrike" cap="none" normalizeH="0" baseline="0" dirty="0">
                <a:ln>
                  <a:noFill/>
                </a:ln>
                <a:solidFill>
                  <a:srgbClr val="C7254E"/>
                </a:solidFill>
                <a:effectLst/>
                <a:latin typeface="Monaco"/>
              </a:rPr>
              <a:t>CircuitPlayground.clearPixels()</a:t>
            </a:r>
            <a:r>
              <a:rPr kumimoji="0" lang="en-US" altLang="en-US" sz="1050" b="1" i="0" u="none" strike="noStrike" cap="none" normalizeH="0" baseline="0" dirty="0">
                <a:ln>
                  <a:noFill/>
                </a:ln>
                <a:solidFill>
                  <a:schemeClr val="tx1"/>
                </a:solidFill>
                <a:effectLst/>
              </a:rPr>
              <a:t> </a:t>
            </a:r>
            <a:endParaRPr kumimoji="0" lang="en-US" altLang="en-US" sz="2000" b="1"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9F915D7D-7D1B-4730-AB1D-D0A4BFD5A32F}"/>
              </a:ext>
            </a:extLst>
          </p:cNvPr>
          <p:cNvSpPr>
            <a:spLocks noChangeArrowheads="1"/>
          </p:cNvSpPr>
          <p:nvPr/>
        </p:nvSpPr>
        <p:spPr bwMode="auto">
          <a:xfrm>
            <a:off x="776378" y="4082939"/>
            <a:ext cx="7297947"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err="1">
                <a:solidFill>
                  <a:srgbClr val="C7254E"/>
                </a:solidFill>
                <a:latin typeface="Monaco"/>
              </a:rPr>
              <a:t>CircuitPlayground.setBrightness</a:t>
            </a:r>
            <a:r>
              <a:rPr lang="en-US" altLang="en-US" sz="1600" b="1" dirty="0">
                <a:solidFill>
                  <a:srgbClr val="C7254E"/>
                </a:solidFill>
                <a:latin typeface="Monaco"/>
              </a:rPr>
              <a:t>(b) </a:t>
            </a:r>
            <a:r>
              <a:rPr lang="en-US" altLang="en-US" sz="1400" dirty="0">
                <a:solidFill>
                  <a:srgbClr val="333333"/>
                </a:solidFill>
                <a:latin typeface="Proxima Nova"/>
              </a:rPr>
              <a:t>where b varies from 0 (no LEDs will ever light) to 255 (incredibly bright!) </a:t>
            </a:r>
          </a:p>
        </p:txBody>
      </p:sp>
      <p:sp>
        <p:nvSpPr>
          <p:cNvPr id="7" name="TextBox 6">
            <a:extLst>
              <a:ext uri="{FF2B5EF4-FFF2-40B4-BE49-F238E27FC236}">
                <a16:creationId xmlns:a16="http://schemas.microsoft.com/office/drawing/2014/main" id="{9E105CB5-B9BA-4E65-B557-90C3C70756FF}"/>
              </a:ext>
            </a:extLst>
          </p:cNvPr>
          <p:cNvSpPr txBox="1"/>
          <p:nvPr/>
        </p:nvSpPr>
        <p:spPr>
          <a:xfrm>
            <a:off x="776378" y="1607002"/>
            <a:ext cx="1227324" cy="369332"/>
          </a:xfrm>
          <a:prstGeom prst="rect">
            <a:avLst/>
          </a:prstGeom>
          <a:noFill/>
        </p:spPr>
        <p:txBody>
          <a:bodyPr wrap="none" rtlCol="0">
            <a:spAutoFit/>
          </a:bodyPr>
          <a:lstStyle/>
          <a:p>
            <a:r>
              <a:rPr lang="en-US" b="1" dirty="0"/>
              <a:t>SET COLOR</a:t>
            </a:r>
          </a:p>
        </p:txBody>
      </p:sp>
      <p:sp>
        <p:nvSpPr>
          <p:cNvPr id="9" name="TextBox 8">
            <a:extLst>
              <a:ext uri="{FF2B5EF4-FFF2-40B4-BE49-F238E27FC236}">
                <a16:creationId xmlns:a16="http://schemas.microsoft.com/office/drawing/2014/main" id="{5A77292B-3629-494D-9627-55D90B46BBBB}"/>
              </a:ext>
            </a:extLst>
          </p:cNvPr>
          <p:cNvSpPr txBox="1"/>
          <p:nvPr/>
        </p:nvSpPr>
        <p:spPr>
          <a:xfrm>
            <a:off x="776378" y="2937139"/>
            <a:ext cx="1597360" cy="369332"/>
          </a:xfrm>
          <a:prstGeom prst="rect">
            <a:avLst/>
          </a:prstGeom>
          <a:noFill/>
        </p:spPr>
        <p:txBody>
          <a:bodyPr wrap="none" rtlCol="0">
            <a:spAutoFit/>
          </a:bodyPr>
          <a:lstStyle/>
          <a:p>
            <a:r>
              <a:rPr lang="en-US" b="1" dirty="0"/>
              <a:t>CLEAR COLORS</a:t>
            </a:r>
          </a:p>
        </p:txBody>
      </p:sp>
      <p:sp>
        <p:nvSpPr>
          <p:cNvPr id="10" name="TextBox 9">
            <a:extLst>
              <a:ext uri="{FF2B5EF4-FFF2-40B4-BE49-F238E27FC236}">
                <a16:creationId xmlns:a16="http://schemas.microsoft.com/office/drawing/2014/main" id="{CEB066A3-A434-4E9C-AAAA-20A5CCF71BE5}"/>
              </a:ext>
            </a:extLst>
          </p:cNvPr>
          <p:cNvSpPr txBox="1"/>
          <p:nvPr/>
        </p:nvSpPr>
        <p:spPr>
          <a:xfrm>
            <a:off x="776378" y="3762093"/>
            <a:ext cx="1780616" cy="369332"/>
          </a:xfrm>
          <a:prstGeom prst="rect">
            <a:avLst/>
          </a:prstGeom>
          <a:noFill/>
        </p:spPr>
        <p:txBody>
          <a:bodyPr wrap="none" rtlCol="0">
            <a:spAutoFit/>
          </a:bodyPr>
          <a:lstStyle/>
          <a:p>
            <a:r>
              <a:rPr lang="en-US" b="1" dirty="0"/>
              <a:t>SET BRIGHTNESS</a:t>
            </a:r>
          </a:p>
        </p:txBody>
      </p:sp>
    </p:spTree>
    <p:extLst>
      <p:ext uri="{BB962C8B-B14F-4D97-AF65-F5344CB8AC3E}">
        <p14:creationId xmlns:p14="http://schemas.microsoft.com/office/powerpoint/2010/main" val="3311061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6" name="Rectangle 5">
            <a:extLst>
              <a:ext uri="{FF2B5EF4-FFF2-40B4-BE49-F238E27FC236}">
                <a16:creationId xmlns:a16="http://schemas.microsoft.com/office/drawing/2014/main" id="{501A30EB-174D-4C95-9B42-CC2BDF6AF9AA}"/>
              </a:ext>
            </a:extLst>
          </p:cNvPr>
          <p:cNvSpPr/>
          <p:nvPr/>
        </p:nvSpPr>
        <p:spPr>
          <a:xfrm>
            <a:off x="918713" y="1603670"/>
            <a:ext cx="7806906" cy="5155257"/>
          </a:xfrm>
          <a:prstGeom prst="rect">
            <a:avLst/>
          </a:prstGeom>
        </p:spPr>
        <p:txBody>
          <a:bodyPr wrap="square">
            <a:spAutoFit/>
          </a:bodyPr>
          <a:lstStyle/>
          <a:p>
            <a:r>
              <a:rPr lang="en-US" sz="900" dirty="0">
                <a:solidFill>
                  <a:srgbClr val="000000"/>
                </a:solidFill>
                <a:latin typeface="Courier New" panose="02070309020205020404" pitchFamily="49" charset="0"/>
              </a:rPr>
              <a:t>#include &lt;</a:t>
            </a:r>
            <a:r>
              <a:rPr lang="en-US" sz="900" dirty="0" err="1">
                <a:solidFill>
                  <a:srgbClr val="000000"/>
                </a:solidFill>
                <a:latin typeface="Courier New" panose="02070309020205020404" pitchFamily="49" charset="0"/>
              </a:rPr>
              <a:t>Adafruit_CircuitPlayground.h</a:t>
            </a:r>
            <a:r>
              <a:rPr lang="en-US" sz="900" dirty="0">
                <a:solidFill>
                  <a:srgbClr val="000000"/>
                </a:solidFill>
                <a:latin typeface="Courier New" panose="02070309020205020404" pitchFamily="49" charset="0"/>
              </a:rPr>
              <a:t>&gt;</a:t>
            </a:r>
            <a:br>
              <a:rPr lang="en-US" sz="900" dirty="0">
                <a:solidFill>
                  <a:srgbClr val="000000"/>
                </a:solidFill>
                <a:latin typeface="Courier New" panose="02070309020205020404" pitchFamily="49" charset="0"/>
              </a:rPr>
            </a:b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 Change these to set speed (lower is faster)</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#define FLASH_RATE    250</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#define SPIN_RATE     100</a:t>
            </a:r>
            <a:br>
              <a:rPr lang="en-US" sz="900" dirty="0">
                <a:solidFill>
                  <a:srgbClr val="000000"/>
                </a:solidFill>
                <a:latin typeface="Courier New" panose="02070309020205020404" pitchFamily="49" charset="0"/>
              </a:rPr>
            </a:b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 Change these to be whatever color you want</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 Use color picker to come up with hex values</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#define FLASH_COLOR   0xFF0000</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#define SPIN_COLOR    0xFF0000</a:t>
            </a:r>
            <a:br>
              <a:rPr lang="en-US" sz="900" dirty="0">
                <a:solidFill>
                  <a:srgbClr val="000000"/>
                </a:solidFill>
                <a:latin typeface="Courier New" panose="02070309020205020404" pitchFamily="49" charset="0"/>
              </a:rPr>
            </a:b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bool </a:t>
            </a:r>
            <a:r>
              <a:rPr lang="en-US" sz="900" dirty="0" err="1">
                <a:solidFill>
                  <a:srgbClr val="000000"/>
                </a:solidFill>
                <a:latin typeface="Courier New" panose="02070309020205020404" pitchFamily="49" charset="0"/>
              </a:rPr>
              <a:t>buttonsPressed</a:t>
            </a:r>
            <a:r>
              <a:rPr lang="en-US" sz="900" dirty="0">
                <a:solidFill>
                  <a:srgbClr val="000000"/>
                </a:solidFill>
                <a:latin typeface="Courier New" panose="02070309020205020404" pitchFamily="49" charset="0"/>
              </a:rPr>
              <a:t>() {</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  return </a:t>
            </a:r>
            <a:r>
              <a:rPr lang="en-US" sz="900" dirty="0" err="1">
                <a:solidFill>
                  <a:srgbClr val="000000"/>
                </a:solidFill>
                <a:latin typeface="Courier New" panose="02070309020205020404" pitchFamily="49" charset="0"/>
              </a:rPr>
              <a:t>CircuitPlayground.leftButton</a:t>
            </a:r>
            <a:r>
              <a:rPr lang="en-US" sz="900" dirty="0">
                <a:solidFill>
                  <a:srgbClr val="000000"/>
                </a:solidFill>
                <a:latin typeface="Courier New" panose="02070309020205020404" pitchFamily="49" charset="0"/>
              </a:rPr>
              <a:t>() | </a:t>
            </a:r>
            <a:r>
              <a:rPr lang="en-US" sz="900" dirty="0" err="1">
                <a:solidFill>
                  <a:srgbClr val="000000"/>
                </a:solidFill>
                <a:latin typeface="Courier New" panose="02070309020205020404" pitchFamily="49" charset="0"/>
              </a:rPr>
              <a:t>CircuitPlayground.rightButton</a:t>
            </a:r>
            <a:r>
              <a:rPr lang="en-US" sz="900" dirty="0">
                <a:solidFill>
                  <a:srgbClr val="000000"/>
                </a:solidFill>
                <a:latin typeface="Courier New" panose="02070309020205020404" pitchFamily="49" charset="0"/>
              </a:rPr>
              <a:t>();  </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a:t>
            </a:r>
            <a:br>
              <a:rPr lang="en-US" sz="900" dirty="0">
                <a:solidFill>
                  <a:srgbClr val="000000"/>
                </a:solidFill>
                <a:latin typeface="Courier New" panose="02070309020205020404" pitchFamily="49" charset="0"/>
              </a:rPr>
            </a:b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void flasher() {</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  while (!</a:t>
            </a:r>
            <a:r>
              <a:rPr lang="en-US" sz="900" dirty="0" err="1">
                <a:solidFill>
                  <a:srgbClr val="000000"/>
                </a:solidFill>
                <a:latin typeface="Courier New" panose="02070309020205020404" pitchFamily="49" charset="0"/>
              </a:rPr>
              <a:t>buttonsPressed</a:t>
            </a:r>
            <a:r>
              <a:rPr lang="en-US" sz="900" dirty="0">
                <a:solidFill>
                  <a:srgbClr val="000000"/>
                </a:solidFill>
                <a:latin typeface="Courier New" panose="02070309020205020404" pitchFamily="49" charset="0"/>
              </a:rPr>
              <a:t>()) {</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    // Turn on all the pixels to FLASH_COLOR</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    for (</a:t>
            </a:r>
            <a:r>
              <a:rPr lang="en-US" sz="900" dirty="0" err="1">
                <a:solidFill>
                  <a:srgbClr val="000000"/>
                </a:solidFill>
                <a:latin typeface="Courier New" panose="02070309020205020404" pitchFamily="49" charset="0"/>
              </a:rPr>
              <a:t>int</a:t>
            </a:r>
            <a:r>
              <a:rPr lang="en-US" sz="900" dirty="0">
                <a:solidFill>
                  <a:srgbClr val="000000"/>
                </a:solidFill>
                <a:latin typeface="Courier New" panose="02070309020205020404" pitchFamily="49" charset="0"/>
              </a:rPr>
              <a:t> pixel=0; pixel&lt;</a:t>
            </a:r>
            <a:r>
              <a:rPr lang="en-US" sz="900" dirty="0">
                <a:solidFill>
                  <a:srgbClr val="0000F0"/>
                </a:solidFill>
                <a:latin typeface="Courier New" panose="02070309020205020404" pitchFamily="49" charset="0"/>
              </a:rPr>
              <a:t>10</a:t>
            </a:r>
            <a:r>
              <a:rPr lang="en-US" sz="900" dirty="0">
                <a:solidFill>
                  <a:srgbClr val="000000"/>
                </a:solidFill>
                <a:latin typeface="Courier New" panose="02070309020205020404" pitchFamily="49" charset="0"/>
              </a:rPr>
              <a:t>; pixel++) {</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      CircuitPlayground.setPixelColor(pixel, FLASH_COLOR);    </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    }</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    </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    // Leave them on for a little bit  </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    delay(FLASH_RATE);</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  </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    // Turn off all the </a:t>
            </a:r>
            <a:r>
              <a:rPr lang="en-US" sz="900" dirty="0" err="1">
                <a:solidFill>
                  <a:srgbClr val="000000"/>
                </a:solidFill>
                <a:latin typeface="Courier New" panose="02070309020205020404" pitchFamily="49" charset="0"/>
              </a:rPr>
              <a:t>NeoPixels</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    CircuitPlayground.clearPixels();</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  </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    // Leave them off for a little bit</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    delay(FLASH_RATE);</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  }</a:t>
            </a:r>
            <a:br>
              <a:rPr lang="en-US" sz="900" dirty="0">
                <a:solidFill>
                  <a:srgbClr val="000000"/>
                </a:solidFill>
                <a:latin typeface="Courier New" panose="02070309020205020404" pitchFamily="49" charset="0"/>
              </a:rPr>
            </a:br>
            <a:r>
              <a:rPr lang="en-US" sz="900" dirty="0">
                <a:solidFill>
                  <a:srgbClr val="000000"/>
                </a:solidFill>
                <a:latin typeface="Courier New" panose="02070309020205020404" pitchFamily="49" charset="0"/>
              </a:rPr>
              <a:t>}</a:t>
            </a:r>
            <a:br>
              <a:rPr lang="en-US" sz="900" dirty="0">
                <a:solidFill>
                  <a:srgbClr val="000000"/>
                </a:solidFill>
                <a:latin typeface="Courier New" panose="02070309020205020404" pitchFamily="49" charset="0"/>
              </a:rPr>
            </a:br>
            <a:br>
              <a:rPr lang="en-US" sz="900" dirty="0">
                <a:solidFill>
                  <a:srgbClr val="000000"/>
                </a:solidFill>
                <a:latin typeface="Courier New" panose="02070309020205020404" pitchFamily="49" charset="0"/>
              </a:rPr>
            </a:br>
            <a:endParaRPr lang="en-US" sz="1600" dirty="0"/>
          </a:p>
        </p:txBody>
      </p:sp>
    </p:spTree>
    <p:extLst>
      <p:ext uri="{BB962C8B-B14F-4D97-AF65-F5344CB8AC3E}">
        <p14:creationId xmlns:p14="http://schemas.microsoft.com/office/powerpoint/2010/main" val="4275374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6" name="Rectangle 5">
            <a:extLst>
              <a:ext uri="{FF2B5EF4-FFF2-40B4-BE49-F238E27FC236}">
                <a16:creationId xmlns:a16="http://schemas.microsoft.com/office/drawing/2014/main" id="{501A30EB-174D-4C95-9B42-CC2BDF6AF9AA}"/>
              </a:ext>
            </a:extLst>
          </p:cNvPr>
          <p:cNvSpPr/>
          <p:nvPr/>
        </p:nvSpPr>
        <p:spPr>
          <a:xfrm>
            <a:off x="1009290" y="1302203"/>
            <a:ext cx="7806906" cy="5509200"/>
          </a:xfrm>
          <a:prstGeom prst="rect">
            <a:avLst/>
          </a:prstGeom>
        </p:spPr>
        <p:txBody>
          <a:bodyPr wrap="square">
            <a:spAutoFit/>
          </a:bodyPr>
          <a:lstStyle/>
          <a:p>
            <a:br>
              <a:rPr lang="en-US" sz="800" dirty="0">
                <a:solidFill>
                  <a:srgbClr val="000000"/>
                </a:solidFill>
                <a:latin typeface="Courier New" panose="02070309020205020404" pitchFamily="49" charset="0"/>
              </a:rPr>
            </a:b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void spinner() {</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 Can be any two pixels</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int</a:t>
            </a:r>
            <a:r>
              <a:rPr lang="en-US" sz="800" dirty="0">
                <a:solidFill>
                  <a:srgbClr val="000000"/>
                </a:solidFill>
                <a:latin typeface="Courier New" panose="02070309020205020404" pitchFamily="49" charset="0"/>
              </a:rPr>
              <a:t> pixel1 = </a:t>
            </a:r>
            <a:r>
              <a:rPr lang="en-US" sz="800" dirty="0">
                <a:solidFill>
                  <a:srgbClr val="0000F0"/>
                </a:solidFill>
                <a:latin typeface="Courier New" panose="02070309020205020404" pitchFamily="49" charset="0"/>
              </a:rPr>
              <a:t>0</a:t>
            </a:r>
            <a:r>
              <a:rPr lang="en-US" sz="800" dirty="0">
                <a:solidFill>
                  <a:srgbClr val="000000"/>
                </a:solidFill>
                <a:latin typeface="Courier New" panose="02070309020205020404" pitchFamily="49" charset="0"/>
              </a:rPr>
              <a:t>;</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int</a:t>
            </a:r>
            <a:r>
              <a:rPr lang="en-US" sz="800" dirty="0">
                <a:solidFill>
                  <a:srgbClr val="000000"/>
                </a:solidFill>
                <a:latin typeface="Courier New" panose="02070309020205020404" pitchFamily="49" charset="0"/>
              </a:rPr>
              <a:t> pixel2 = </a:t>
            </a:r>
            <a:r>
              <a:rPr lang="en-US" sz="800" dirty="0">
                <a:solidFill>
                  <a:srgbClr val="0000F0"/>
                </a:solidFill>
                <a:latin typeface="Courier New" panose="02070309020205020404" pitchFamily="49" charset="0"/>
              </a:rPr>
              <a:t>5</a:t>
            </a:r>
            <a:r>
              <a:rPr lang="en-US" sz="800" dirty="0">
                <a:solidFill>
                  <a:srgbClr val="000000"/>
                </a:solidFill>
                <a:latin typeface="Courier New" panose="02070309020205020404" pitchFamily="49" charset="0"/>
              </a:rPr>
              <a:t>;</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while (!</a:t>
            </a:r>
            <a:r>
              <a:rPr lang="en-US" sz="800" dirty="0" err="1">
                <a:solidFill>
                  <a:srgbClr val="000000"/>
                </a:solidFill>
                <a:latin typeface="Courier New" panose="02070309020205020404" pitchFamily="49" charset="0"/>
              </a:rPr>
              <a:t>buttonsPressed</a:t>
            </a:r>
            <a:r>
              <a:rPr lang="en-US" sz="800" dirty="0">
                <a:solidFill>
                  <a:srgbClr val="000000"/>
                </a:solidFill>
                <a:latin typeface="Courier New" panose="02070309020205020404" pitchFamily="49" charset="0"/>
              </a:rPr>
              <a:t>()) {</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 Turn off all the </a:t>
            </a:r>
            <a:r>
              <a:rPr lang="en-US" sz="800" dirty="0" err="1">
                <a:solidFill>
                  <a:srgbClr val="000000"/>
                </a:solidFill>
                <a:latin typeface="Courier New" panose="02070309020205020404" pitchFamily="49" charset="0"/>
              </a:rPr>
              <a:t>NeoPixels</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CircuitPlayground.clearPixels();</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 Turn on two pixels to SPIN_COLOR</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CircuitPlayground.setPixelColor(pixel1, SPIN_COLOR);</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CircuitPlayground.setPixelColor(pixel2, SPIN_COLOR);</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 Increment pixels to move them around the board</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pixel1 = pixel1 + </a:t>
            </a:r>
            <a:r>
              <a:rPr lang="en-US" sz="800" dirty="0">
                <a:solidFill>
                  <a:srgbClr val="0000F0"/>
                </a:solidFill>
                <a:latin typeface="Courier New" panose="02070309020205020404" pitchFamily="49" charset="0"/>
              </a:rPr>
              <a:t>1</a:t>
            </a:r>
            <a:r>
              <a:rPr lang="en-US" sz="800" dirty="0">
                <a:solidFill>
                  <a:srgbClr val="000000"/>
                </a:solidFill>
                <a:latin typeface="Courier New" panose="02070309020205020404" pitchFamily="49" charset="0"/>
              </a:rPr>
              <a:t>;</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pixel2 = pixel2 + </a:t>
            </a:r>
            <a:r>
              <a:rPr lang="en-US" sz="800" dirty="0">
                <a:solidFill>
                  <a:srgbClr val="0000F0"/>
                </a:solidFill>
                <a:latin typeface="Courier New" panose="02070309020205020404" pitchFamily="49" charset="0"/>
              </a:rPr>
              <a:t>1</a:t>
            </a:r>
            <a:r>
              <a:rPr lang="en-US" sz="800" dirty="0">
                <a:solidFill>
                  <a:srgbClr val="000000"/>
                </a:solidFill>
                <a:latin typeface="Courier New" panose="02070309020205020404" pitchFamily="49" charset="0"/>
              </a:rPr>
              <a:t>;</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 Check pixel values</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if (pixel1 &gt; 9) pixel1 = 0;</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if (pixel2 &gt; 9) pixel2 = 0;</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 Wait a little bit so we don't spin too fast</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delay(SPIN_RATE);</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a:t>
            </a:r>
            <a:br>
              <a:rPr lang="en-US" sz="800" dirty="0">
                <a:solidFill>
                  <a:srgbClr val="000000"/>
                </a:solidFill>
                <a:latin typeface="Courier New" panose="02070309020205020404" pitchFamily="49" charset="0"/>
              </a:rPr>
            </a:b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void setup() {</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CircuitPlayground.begin</a:t>
            </a:r>
            <a:r>
              <a:rPr lang="en-US" sz="800" dirty="0">
                <a:solidFill>
                  <a:srgbClr val="000000"/>
                </a:solidFill>
                <a:latin typeface="Courier New" panose="02070309020205020404" pitchFamily="49" charset="0"/>
              </a:rPr>
              <a:t>();</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 Make it bright!</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CircuitPlayground.setBrightness</a:t>
            </a:r>
            <a:r>
              <a:rPr lang="en-US" sz="800" dirty="0">
                <a:solidFill>
                  <a:srgbClr val="000000"/>
                </a:solidFill>
                <a:latin typeface="Courier New" panose="02070309020205020404" pitchFamily="49" charset="0"/>
              </a:rPr>
              <a:t>(255);</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a:t>
            </a:r>
            <a:br>
              <a:rPr lang="en-US" sz="800" dirty="0">
                <a:solidFill>
                  <a:srgbClr val="000000"/>
                </a:solidFill>
                <a:latin typeface="Courier New" panose="02070309020205020404" pitchFamily="49" charset="0"/>
              </a:rPr>
            </a:b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void loop() {</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flasher();    </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delay(250);</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spinner();    </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  delay(250);</a:t>
            </a:r>
            <a:br>
              <a:rPr lang="en-US" sz="800" dirty="0">
                <a:solidFill>
                  <a:srgbClr val="000000"/>
                </a:solidFill>
                <a:latin typeface="Courier New" panose="02070309020205020404" pitchFamily="49" charset="0"/>
              </a:rPr>
            </a:br>
            <a:r>
              <a:rPr lang="en-US" sz="800" dirty="0">
                <a:solidFill>
                  <a:srgbClr val="000000"/>
                </a:solidFill>
                <a:latin typeface="Courier New" panose="02070309020205020404" pitchFamily="49" charset="0"/>
              </a:rPr>
              <a:t>}</a:t>
            </a:r>
            <a:endParaRPr lang="en-US" sz="1400" dirty="0"/>
          </a:p>
        </p:txBody>
      </p:sp>
    </p:spTree>
    <p:extLst>
      <p:ext uri="{BB962C8B-B14F-4D97-AF65-F5344CB8AC3E}">
        <p14:creationId xmlns:p14="http://schemas.microsoft.com/office/powerpoint/2010/main" val="2247471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1800978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88520" y="1600200"/>
            <a:ext cx="7798279" cy="4525963"/>
          </a:xfrm>
        </p:spPr>
        <p:txBody>
          <a:bodyPr/>
          <a:lstStyle/>
          <a:p>
            <a:r>
              <a:rPr lang="en-US" dirty="0"/>
              <a:t>What are Wearable Electronics?</a:t>
            </a:r>
          </a:p>
          <a:p>
            <a:r>
              <a:rPr lang="en-US" dirty="0"/>
              <a:t>What are Microcontrollers? Where are they used?</a:t>
            </a:r>
          </a:p>
          <a:p>
            <a:r>
              <a:rPr lang="en-US" dirty="0"/>
              <a:t>Introduction to Circuit Playground, pins, sensors, switches and more…</a:t>
            </a:r>
          </a:p>
          <a:p>
            <a:r>
              <a:rPr lang="en-US" dirty="0"/>
              <a:t>PROJECT TIME: </a:t>
            </a:r>
            <a:r>
              <a:rPr lang="en-US" dirty="0" err="1"/>
              <a:t>Blinky</a:t>
            </a:r>
            <a:r>
              <a:rPr lang="en-US" dirty="0"/>
              <a:t>/Flash/Spin </a:t>
            </a:r>
            <a:r>
              <a:rPr lang="en-US" dirty="0" err="1"/>
              <a:t>NeoPixel</a:t>
            </a:r>
            <a:r>
              <a:rPr lang="en-US" dirty="0"/>
              <a:t> Circuit</a:t>
            </a:r>
          </a:p>
        </p:txBody>
      </p:sp>
      <p:sp>
        <p:nvSpPr>
          <p:cNvPr id="3" name="Text Placeholder 2"/>
          <p:cNvSpPr>
            <a:spLocks noGrp="1"/>
          </p:cNvSpPr>
          <p:nvPr>
            <p:ph type="body" sz="quarter" idx="14"/>
          </p:nvPr>
        </p:nvSpPr>
        <p:spPr>
          <a:xfrm>
            <a:off x="888520" y="5448469"/>
            <a:ext cx="7798280" cy="677694"/>
          </a:xfrm>
        </p:spPr>
        <p:txBody>
          <a:bodyPr/>
          <a:lstStyle/>
          <a:p>
            <a:br>
              <a:rPr lang="en-US" dirty="0">
                <a:solidFill>
                  <a:schemeClr val="tx1"/>
                </a:solidFill>
              </a:rPr>
            </a:br>
            <a:r>
              <a:rPr lang="en-US" dirty="0">
                <a:solidFill>
                  <a:schemeClr val="tx1"/>
                </a:solidFill>
              </a:rPr>
              <a:t>1. https://learn.adafruit.com/circuit-playground-lesson-number-0?view=all#library-reference</a:t>
            </a:r>
          </a:p>
        </p:txBody>
      </p:sp>
      <p:sp>
        <p:nvSpPr>
          <p:cNvPr id="4" name="Text Placeholder 3"/>
          <p:cNvSpPr>
            <a:spLocks noGrp="1"/>
          </p:cNvSpPr>
          <p:nvPr>
            <p:ph type="body" sz="quarter" idx="16"/>
          </p:nvPr>
        </p:nvSpPr>
        <p:spPr>
          <a:xfrm>
            <a:off x="888520" y="5036929"/>
            <a:ext cx="7798280" cy="411371"/>
          </a:xfrm>
        </p:spPr>
        <p:txBody>
          <a:bodyPr/>
          <a:lstStyle/>
          <a:p>
            <a:endParaRPr lang="en-US" dirty="0"/>
          </a:p>
        </p:txBody>
      </p:sp>
    </p:spTree>
    <p:extLst>
      <p:ext uri="{BB962C8B-B14F-4D97-AF65-F5344CB8AC3E}">
        <p14:creationId xmlns:p14="http://schemas.microsoft.com/office/powerpoint/2010/main" val="962186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What do people think about  Wearable Electronics?</a:t>
            </a:r>
          </a:p>
        </p:txBody>
      </p:sp>
      <p:pic>
        <p:nvPicPr>
          <p:cNvPr id="3" name="Picture 2">
            <a:extLst>
              <a:ext uri="{FF2B5EF4-FFF2-40B4-BE49-F238E27FC236}">
                <a16:creationId xmlns:a16="http://schemas.microsoft.com/office/drawing/2014/main" id="{6603A1DB-A25F-469B-A228-65B34B2149B1}"/>
              </a:ext>
            </a:extLst>
          </p:cNvPr>
          <p:cNvPicPr>
            <a:picLocks noChangeAspect="1"/>
          </p:cNvPicPr>
          <p:nvPr/>
        </p:nvPicPr>
        <p:blipFill>
          <a:blip r:embed="rId2"/>
          <a:stretch>
            <a:fillRect/>
          </a:stretch>
        </p:blipFill>
        <p:spPr>
          <a:xfrm>
            <a:off x="1187390" y="1497319"/>
            <a:ext cx="4951430" cy="5050130"/>
          </a:xfrm>
          <a:prstGeom prst="rect">
            <a:avLst/>
          </a:prstGeom>
        </p:spPr>
      </p:pic>
      <p:sp>
        <p:nvSpPr>
          <p:cNvPr id="4" name="TextBox 3">
            <a:extLst>
              <a:ext uri="{FF2B5EF4-FFF2-40B4-BE49-F238E27FC236}">
                <a16:creationId xmlns:a16="http://schemas.microsoft.com/office/drawing/2014/main" id="{DB3870FC-7ED4-49D2-B069-96CE2DE825AF}"/>
              </a:ext>
            </a:extLst>
          </p:cNvPr>
          <p:cNvSpPr txBox="1"/>
          <p:nvPr/>
        </p:nvSpPr>
        <p:spPr>
          <a:xfrm>
            <a:off x="6211019" y="3054401"/>
            <a:ext cx="2626700" cy="1477328"/>
          </a:xfrm>
          <a:prstGeom prst="rect">
            <a:avLst/>
          </a:prstGeom>
          <a:noFill/>
        </p:spPr>
        <p:txBody>
          <a:bodyPr wrap="square" rtlCol="0">
            <a:spAutoFit/>
          </a:bodyPr>
          <a:lstStyle/>
          <a:p>
            <a:r>
              <a:rPr lang="en-US" b="1" dirty="0">
                <a:solidFill>
                  <a:srgbClr val="7030A0"/>
                </a:solidFill>
              </a:rPr>
              <a:t>In a survey of 5000 adults in the US (a year back) people were interested </a:t>
            </a:r>
          </a:p>
          <a:p>
            <a:r>
              <a:rPr lang="en-US" b="1" dirty="0">
                <a:solidFill>
                  <a:srgbClr val="7030A0"/>
                </a:solidFill>
              </a:rPr>
              <a:t>in various wearables as shown here.</a:t>
            </a:r>
          </a:p>
        </p:txBody>
      </p:sp>
    </p:spTree>
    <p:extLst>
      <p:ext uri="{BB962C8B-B14F-4D97-AF65-F5344CB8AC3E}">
        <p14:creationId xmlns:p14="http://schemas.microsoft.com/office/powerpoint/2010/main" val="1995880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Anatomy of a sample Wearable device</a:t>
            </a:r>
          </a:p>
        </p:txBody>
      </p:sp>
      <p:pic>
        <p:nvPicPr>
          <p:cNvPr id="2050" name="Picture 2" descr="Related image">
            <a:extLst>
              <a:ext uri="{FF2B5EF4-FFF2-40B4-BE49-F238E27FC236}">
                <a16:creationId xmlns:a16="http://schemas.microsoft.com/office/drawing/2014/main" id="{E0A43A76-2A2B-4B3B-93CE-8BCDE220E1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9" t="2453" r="2359" b="3359"/>
          <a:stretch/>
        </p:blipFill>
        <p:spPr bwMode="auto">
          <a:xfrm>
            <a:off x="707366" y="1699404"/>
            <a:ext cx="5848709" cy="26914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006AC92-0BAA-4DBF-9C01-16A39DEBBE37}"/>
              </a:ext>
            </a:extLst>
          </p:cNvPr>
          <p:cNvPicPr>
            <a:picLocks noChangeAspect="1"/>
          </p:cNvPicPr>
          <p:nvPr/>
        </p:nvPicPr>
        <p:blipFill>
          <a:blip r:embed="rId3"/>
          <a:stretch>
            <a:fillRect/>
          </a:stretch>
        </p:blipFill>
        <p:spPr>
          <a:xfrm>
            <a:off x="7246189" y="2999283"/>
            <a:ext cx="1449327" cy="1140297"/>
          </a:xfrm>
          <a:prstGeom prst="rect">
            <a:avLst/>
          </a:prstGeom>
        </p:spPr>
      </p:pic>
      <p:cxnSp>
        <p:nvCxnSpPr>
          <p:cNvPr id="7" name="Straight Arrow Connector 6">
            <a:extLst>
              <a:ext uri="{FF2B5EF4-FFF2-40B4-BE49-F238E27FC236}">
                <a16:creationId xmlns:a16="http://schemas.microsoft.com/office/drawing/2014/main" id="{C9AD25FC-945D-4461-9F11-3B0931E14409}"/>
              </a:ext>
            </a:extLst>
          </p:cNvPr>
          <p:cNvCxnSpPr>
            <a:cxnSpLocks/>
          </p:cNvCxnSpPr>
          <p:nvPr/>
        </p:nvCxnSpPr>
        <p:spPr>
          <a:xfrm>
            <a:off x="6236898" y="3252158"/>
            <a:ext cx="13629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8D016AB2-C45F-4ABB-9255-E475FAB8572E}"/>
              </a:ext>
            </a:extLst>
          </p:cNvPr>
          <p:cNvSpPr/>
          <p:nvPr/>
        </p:nvSpPr>
        <p:spPr>
          <a:xfrm>
            <a:off x="7246189" y="4142679"/>
            <a:ext cx="1443024" cy="261610"/>
          </a:xfrm>
          <a:prstGeom prst="rect">
            <a:avLst/>
          </a:prstGeom>
        </p:spPr>
        <p:txBody>
          <a:bodyPr wrap="none">
            <a:spAutoFit/>
          </a:bodyPr>
          <a:lstStyle/>
          <a:p>
            <a:r>
              <a:rPr lang="en-US" sz="1100" dirty="0">
                <a:solidFill>
                  <a:srgbClr val="000000"/>
                </a:solidFill>
                <a:latin typeface="Proxima Nova"/>
              </a:rPr>
              <a:t>Bluetooth Low Energy</a:t>
            </a:r>
          </a:p>
        </p:txBody>
      </p:sp>
      <p:cxnSp>
        <p:nvCxnSpPr>
          <p:cNvPr id="11" name="Straight Arrow Connector 10">
            <a:extLst>
              <a:ext uri="{FF2B5EF4-FFF2-40B4-BE49-F238E27FC236}">
                <a16:creationId xmlns:a16="http://schemas.microsoft.com/office/drawing/2014/main" id="{958E216C-69C9-4C32-ACEA-F1B9852A2873}"/>
              </a:ext>
            </a:extLst>
          </p:cNvPr>
          <p:cNvCxnSpPr/>
          <p:nvPr/>
        </p:nvCxnSpPr>
        <p:spPr>
          <a:xfrm>
            <a:off x="6236898" y="3856008"/>
            <a:ext cx="0" cy="12422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AB0F429-DA42-4E0C-A8F6-5C1AAA74B760}"/>
              </a:ext>
            </a:extLst>
          </p:cNvPr>
          <p:cNvSpPr txBox="1"/>
          <p:nvPr/>
        </p:nvSpPr>
        <p:spPr>
          <a:xfrm>
            <a:off x="4433977" y="5098211"/>
            <a:ext cx="3869393" cy="369332"/>
          </a:xfrm>
          <a:prstGeom prst="rect">
            <a:avLst/>
          </a:prstGeom>
          <a:noFill/>
        </p:spPr>
        <p:txBody>
          <a:bodyPr wrap="none" rtlCol="0">
            <a:spAutoFit/>
          </a:bodyPr>
          <a:lstStyle/>
          <a:p>
            <a:r>
              <a:rPr lang="en-US" b="1" dirty="0">
                <a:solidFill>
                  <a:srgbClr val="FF0000"/>
                </a:solidFill>
              </a:rPr>
              <a:t>MOST IMPORTANT </a:t>
            </a:r>
            <a:r>
              <a:rPr lang="en-US" dirty="0">
                <a:solidFill>
                  <a:srgbClr val="FF0000"/>
                </a:solidFill>
              </a:rPr>
              <a:t>PART of a Wearable</a:t>
            </a:r>
          </a:p>
        </p:txBody>
      </p:sp>
      <p:pic>
        <p:nvPicPr>
          <p:cNvPr id="16" name="Picture 15">
            <a:extLst>
              <a:ext uri="{FF2B5EF4-FFF2-40B4-BE49-F238E27FC236}">
                <a16:creationId xmlns:a16="http://schemas.microsoft.com/office/drawing/2014/main" id="{935AA77D-A032-42A0-BC0E-4443478DC58F}"/>
              </a:ext>
            </a:extLst>
          </p:cNvPr>
          <p:cNvPicPr>
            <a:picLocks noChangeAspect="1"/>
          </p:cNvPicPr>
          <p:nvPr/>
        </p:nvPicPr>
        <p:blipFill>
          <a:blip r:embed="rId4"/>
          <a:stretch>
            <a:fillRect/>
          </a:stretch>
        </p:blipFill>
        <p:spPr>
          <a:xfrm>
            <a:off x="7704586" y="1518995"/>
            <a:ext cx="526229" cy="1042306"/>
          </a:xfrm>
          <a:prstGeom prst="rect">
            <a:avLst/>
          </a:prstGeom>
        </p:spPr>
      </p:pic>
      <p:cxnSp>
        <p:nvCxnSpPr>
          <p:cNvPr id="18" name="Straight Arrow Connector 17">
            <a:extLst>
              <a:ext uri="{FF2B5EF4-FFF2-40B4-BE49-F238E27FC236}">
                <a16:creationId xmlns:a16="http://schemas.microsoft.com/office/drawing/2014/main" id="{2AD9B324-9C8A-46B7-9BE0-0D4E25C9370D}"/>
              </a:ext>
            </a:extLst>
          </p:cNvPr>
          <p:cNvCxnSpPr>
            <a:stCxn id="5" idx="0"/>
            <a:endCxn id="16" idx="2"/>
          </p:cNvCxnSpPr>
          <p:nvPr/>
        </p:nvCxnSpPr>
        <p:spPr>
          <a:xfrm flipH="1" flipV="1">
            <a:off x="7967701" y="2561301"/>
            <a:ext cx="3152" cy="4379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145E459E-2B15-4996-8C9D-2AF988043209}"/>
              </a:ext>
            </a:extLst>
          </p:cNvPr>
          <p:cNvSpPr txBox="1"/>
          <p:nvPr/>
        </p:nvSpPr>
        <p:spPr>
          <a:xfrm>
            <a:off x="7246189" y="2649487"/>
            <a:ext cx="1444626" cy="261610"/>
          </a:xfrm>
          <a:prstGeom prst="rect">
            <a:avLst/>
          </a:prstGeom>
          <a:noFill/>
        </p:spPr>
        <p:txBody>
          <a:bodyPr wrap="none" rtlCol="0">
            <a:spAutoFit/>
          </a:bodyPr>
          <a:lstStyle/>
          <a:p>
            <a:r>
              <a:rPr lang="en-US" sz="1050" dirty="0"/>
              <a:t>Update App on phone</a:t>
            </a:r>
          </a:p>
        </p:txBody>
      </p:sp>
    </p:spTree>
    <p:extLst>
      <p:ext uri="{BB962C8B-B14F-4D97-AF65-F5344CB8AC3E}">
        <p14:creationId xmlns:p14="http://schemas.microsoft.com/office/powerpoint/2010/main" val="2645281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Microcontrollers?</a:t>
            </a:r>
          </a:p>
        </p:txBody>
      </p:sp>
      <p:sp>
        <p:nvSpPr>
          <p:cNvPr id="3" name="Rectangle 2">
            <a:extLst>
              <a:ext uri="{FF2B5EF4-FFF2-40B4-BE49-F238E27FC236}">
                <a16:creationId xmlns:a16="http://schemas.microsoft.com/office/drawing/2014/main" id="{CCFD7BED-44CA-42C2-8829-C6122D6EA498}"/>
              </a:ext>
            </a:extLst>
          </p:cNvPr>
          <p:cNvSpPr/>
          <p:nvPr/>
        </p:nvSpPr>
        <p:spPr>
          <a:xfrm>
            <a:off x="1043796" y="4451294"/>
            <a:ext cx="7832785" cy="1754326"/>
          </a:xfrm>
          <a:prstGeom prst="rect">
            <a:avLst/>
          </a:prstGeom>
        </p:spPr>
        <p:txBody>
          <a:bodyPr wrap="square">
            <a:spAutoFit/>
          </a:bodyPr>
          <a:lstStyle/>
          <a:p>
            <a:pPr fontAlgn="base">
              <a:buFont typeface="+mj-lt"/>
              <a:buAutoNum type="arabicPeriod"/>
            </a:pPr>
            <a:r>
              <a:rPr lang="en-US" dirty="0">
                <a:solidFill>
                  <a:srgbClr val="1F1F1D"/>
                </a:solidFill>
                <a:latin typeface="Arial" panose="020B0604020202020204" pitchFamily="34" charset="0"/>
              </a:rPr>
              <a:t>The simplest computer processor used as the “brain” of a system.</a:t>
            </a:r>
          </a:p>
          <a:p>
            <a:pPr fontAlgn="base">
              <a:buFont typeface="+mj-lt"/>
              <a:buAutoNum type="arabicPeriod"/>
            </a:pPr>
            <a:r>
              <a:rPr lang="en-US" dirty="0">
                <a:solidFill>
                  <a:srgbClr val="1F1F1D"/>
                </a:solidFill>
                <a:latin typeface="Arial" panose="020B0604020202020204" pitchFamily="34" charset="0"/>
              </a:rPr>
              <a:t> Depending on the taste of the manufacturer, a bit of memory, a few A/D converters, timers, input/output lines etc. are added</a:t>
            </a:r>
          </a:p>
          <a:p>
            <a:pPr fontAlgn="base">
              <a:buFont typeface="+mj-lt"/>
              <a:buAutoNum type="arabicPeriod"/>
            </a:pPr>
            <a:r>
              <a:rPr lang="en-US" dirty="0">
                <a:solidFill>
                  <a:srgbClr val="1F1F1D"/>
                </a:solidFill>
                <a:latin typeface="Arial" panose="020B0604020202020204" pitchFamily="34" charset="0"/>
              </a:rPr>
              <a:t> All that is placed in some of the standard packages.</a:t>
            </a:r>
          </a:p>
          <a:p>
            <a:pPr fontAlgn="base">
              <a:buFont typeface="+mj-lt"/>
              <a:buAutoNum type="arabicPeriod"/>
            </a:pPr>
            <a:r>
              <a:rPr lang="en-US" dirty="0">
                <a:solidFill>
                  <a:srgbClr val="1F1F1D"/>
                </a:solidFill>
                <a:latin typeface="Arial" panose="020B0604020202020204" pitchFamily="34" charset="0"/>
              </a:rPr>
              <a:t> A simple software able to control it all and which everyone can easily learn about has been developed.</a:t>
            </a:r>
            <a:endParaRPr lang="en-US" b="0" i="0" dirty="0">
              <a:solidFill>
                <a:srgbClr val="1F1F1D"/>
              </a:solidFill>
              <a:effectLst/>
              <a:latin typeface="Arial" panose="020B0604020202020204" pitchFamily="34" charset="0"/>
            </a:endParaRPr>
          </a:p>
        </p:txBody>
      </p:sp>
      <p:sp>
        <p:nvSpPr>
          <p:cNvPr id="4" name="Rectangle 3">
            <a:extLst>
              <a:ext uri="{FF2B5EF4-FFF2-40B4-BE49-F238E27FC236}">
                <a16:creationId xmlns:a16="http://schemas.microsoft.com/office/drawing/2014/main" id="{0B0D28F9-58F2-4E12-8BFD-E67970A8EAA9}"/>
              </a:ext>
            </a:extLst>
          </p:cNvPr>
          <p:cNvSpPr/>
          <p:nvPr/>
        </p:nvSpPr>
        <p:spPr>
          <a:xfrm>
            <a:off x="1104182" y="2104217"/>
            <a:ext cx="7712014" cy="1200329"/>
          </a:xfrm>
          <a:prstGeom prst="rect">
            <a:avLst/>
          </a:prstGeom>
        </p:spPr>
        <p:txBody>
          <a:bodyPr wrap="square">
            <a:spAutoFit/>
          </a:bodyPr>
          <a:lstStyle/>
          <a:p>
            <a:r>
              <a:rPr lang="en-US" sz="2400" dirty="0">
                <a:solidFill>
                  <a:srgbClr val="00B0F0"/>
                </a:solidFill>
                <a:latin typeface="Verdana" panose="020B0604030504040204" pitchFamily="34" charset="0"/>
              </a:rPr>
              <a:t>A microcontroller is a self-contained system with peripherals, memory and a processor that can be used as an embedded system.</a:t>
            </a:r>
            <a:endParaRPr lang="en-US" sz="2400" dirty="0">
              <a:solidFill>
                <a:srgbClr val="00B0F0"/>
              </a:solidFill>
            </a:endParaRPr>
          </a:p>
        </p:txBody>
      </p:sp>
      <p:pic>
        <p:nvPicPr>
          <p:cNvPr id="5122" name="Picture 2" descr="Microcontroller Chip">
            <a:extLst>
              <a:ext uri="{FF2B5EF4-FFF2-40B4-BE49-F238E27FC236}">
                <a16:creationId xmlns:a16="http://schemas.microsoft.com/office/drawing/2014/main" id="{10054851-6403-43D3-BCB9-3E90BDC476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8456" y="3247537"/>
            <a:ext cx="1320812" cy="1186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59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Microcontrollers?</a:t>
            </a:r>
          </a:p>
        </p:txBody>
      </p:sp>
      <p:sp>
        <p:nvSpPr>
          <p:cNvPr id="5" name="Rectangle 4">
            <a:extLst>
              <a:ext uri="{FF2B5EF4-FFF2-40B4-BE49-F238E27FC236}">
                <a16:creationId xmlns:a16="http://schemas.microsoft.com/office/drawing/2014/main" id="{52DC32CA-CDE5-4B81-9FDD-BA026BCD5C87}"/>
              </a:ext>
            </a:extLst>
          </p:cNvPr>
          <p:cNvSpPr/>
          <p:nvPr/>
        </p:nvSpPr>
        <p:spPr>
          <a:xfrm>
            <a:off x="707366" y="1685011"/>
            <a:ext cx="8229600" cy="1200329"/>
          </a:xfrm>
          <a:prstGeom prst="rect">
            <a:avLst/>
          </a:prstGeom>
        </p:spPr>
        <p:txBody>
          <a:bodyPr wrap="square">
            <a:spAutoFit/>
          </a:bodyPr>
          <a:lstStyle/>
          <a:p>
            <a:r>
              <a:rPr lang="en-US" b="1" dirty="0">
                <a:solidFill>
                  <a:srgbClr val="333333"/>
                </a:solidFill>
                <a:latin typeface="Proxima Nova"/>
              </a:rPr>
              <a:t>Arduino</a:t>
            </a:r>
            <a:r>
              <a:rPr lang="en-US" dirty="0">
                <a:solidFill>
                  <a:srgbClr val="333333"/>
                </a:solidFill>
                <a:latin typeface="Proxima Nova"/>
              </a:rPr>
              <a:t> is an open source computer hardware and software company, project, and user community that designs and manufactures </a:t>
            </a:r>
            <a:r>
              <a:rPr lang="en-US" u="sng" dirty="0">
                <a:solidFill>
                  <a:srgbClr val="333333"/>
                </a:solidFill>
                <a:latin typeface="Proxima Nova"/>
              </a:rPr>
              <a:t>single-board</a:t>
            </a:r>
            <a:r>
              <a:rPr lang="en-US" u="sng" dirty="0">
                <a:solidFill>
                  <a:srgbClr val="333333"/>
                </a:solidFill>
                <a:latin typeface="Proxima Nova"/>
                <a:hlinkClick r:id="rId2" tooltip="Single-board microcontroller"/>
              </a:rPr>
              <a:t> </a:t>
            </a:r>
            <a:r>
              <a:rPr lang="en-US" u="sng" dirty="0">
                <a:solidFill>
                  <a:srgbClr val="333333"/>
                </a:solidFill>
                <a:latin typeface="Proxima Nova"/>
              </a:rPr>
              <a:t>microcontrollers</a:t>
            </a:r>
            <a:r>
              <a:rPr lang="en-US" dirty="0">
                <a:solidFill>
                  <a:srgbClr val="333333"/>
                </a:solidFill>
                <a:latin typeface="Proxima Nova"/>
              </a:rPr>
              <a:t> and microcontroller kits for building digital devices and interactive objects that can sense and control objects in the physical world.</a:t>
            </a:r>
          </a:p>
        </p:txBody>
      </p:sp>
      <p:pic>
        <p:nvPicPr>
          <p:cNvPr id="3074" name="Picture 2" descr="Arduino Uno - R3.jpg">
            <a:extLst>
              <a:ext uri="{FF2B5EF4-FFF2-40B4-BE49-F238E27FC236}">
                <a16:creationId xmlns:a16="http://schemas.microsoft.com/office/drawing/2014/main" id="{C257A73D-85E0-48B0-90A1-07053797F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819" y="2793988"/>
            <a:ext cx="2993007" cy="29930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9199A9A-4F6A-4CB7-BEC9-85B47D2DB57D}"/>
              </a:ext>
            </a:extLst>
          </p:cNvPr>
          <p:cNvSpPr/>
          <p:nvPr/>
        </p:nvSpPr>
        <p:spPr>
          <a:xfrm>
            <a:off x="4632385" y="4747692"/>
            <a:ext cx="4572000" cy="1754326"/>
          </a:xfrm>
          <a:prstGeom prst="rect">
            <a:avLst/>
          </a:prstGeom>
        </p:spPr>
        <p:txBody>
          <a:bodyPr>
            <a:spAutoFit/>
          </a:bodyPr>
          <a:lstStyle/>
          <a:p>
            <a:r>
              <a:rPr lang="en-US" b="1" dirty="0">
                <a:solidFill>
                  <a:srgbClr val="333333"/>
                </a:solidFill>
                <a:latin typeface="Proxima Nova"/>
              </a:rPr>
              <a:t>Circuit Playground from </a:t>
            </a:r>
            <a:r>
              <a:rPr lang="en-US" b="1" dirty="0" err="1">
                <a:solidFill>
                  <a:srgbClr val="333333"/>
                </a:solidFill>
                <a:latin typeface="Proxima Nova"/>
              </a:rPr>
              <a:t>Adafruit</a:t>
            </a:r>
            <a:r>
              <a:rPr lang="en-US" dirty="0">
                <a:solidFill>
                  <a:srgbClr val="333333"/>
                </a:solidFill>
                <a:latin typeface="Proxima Nova"/>
              </a:rPr>
              <a:t> features an </a:t>
            </a:r>
            <a:r>
              <a:rPr lang="en-US" b="1" dirty="0">
                <a:solidFill>
                  <a:srgbClr val="333333"/>
                </a:solidFill>
                <a:latin typeface="Proxima Nova"/>
              </a:rPr>
              <a:t>ATmega32u4</a:t>
            </a:r>
            <a:r>
              <a:rPr lang="en-US" dirty="0">
                <a:solidFill>
                  <a:srgbClr val="333333"/>
                </a:solidFill>
                <a:latin typeface="Proxima Nova"/>
              </a:rPr>
              <a:t> micro-processor. It also is round and has alligator-clip pads around it. You can power it from USB, a AAA battery pack, or </a:t>
            </a:r>
            <a:r>
              <a:rPr lang="en-US" dirty="0" err="1">
                <a:solidFill>
                  <a:srgbClr val="333333"/>
                </a:solidFill>
                <a:latin typeface="Proxima Nova"/>
              </a:rPr>
              <a:t>Lipoly</a:t>
            </a:r>
            <a:r>
              <a:rPr lang="en-US" dirty="0">
                <a:solidFill>
                  <a:srgbClr val="333333"/>
                </a:solidFill>
                <a:latin typeface="Proxima Nova"/>
              </a:rPr>
              <a:t> (for advanced users). Program your code into it, then take it on the go.</a:t>
            </a:r>
            <a:endParaRPr lang="en-US" dirty="0"/>
          </a:p>
        </p:txBody>
      </p:sp>
      <p:pic>
        <p:nvPicPr>
          <p:cNvPr id="3076" name="Picture 4" descr="Image result for circuit playground animated gif">
            <a:extLst>
              <a:ext uri="{FF2B5EF4-FFF2-40B4-BE49-F238E27FC236}">
                <a16:creationId xmlns:a16="http://schemas.microsoft.com/office/drawing/2014/main" id="{D1C6DB82-D03A-4B0A-BA26-940884C05B1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803422" y="2936413"/>
            <a:ext cx="2415038" cy="181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913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inside a Microcontroller?</a:t>
            </a:r>
          </a:p>
        </p:txBody>
      </p:sp>
      <p:pic>
        <p:nvPicPr>
          <p:cNvPr id="6146" name="Picture 2" descr="Microcontroller Chip">
            <a:extLst>
              <a:ext uri="{FF2B5EF4-FFF2-40B4-BE49-F238E27FC236}">
                <a16:creationId xmlns:a16="http://schemas.microsoft.com/office/drawing/2014/main" id="{96A8F178-C0E9-44E8-B6C5-7E38F3E22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0926" y="2007012"/>
            <a:ext cx="1434501" cy="12886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309897F-0E1D-4908-AC99-8A94E2E71C90}"/>
              </a:ext>
            </a:extLst>
          </p:cNvPr>
          <p:cNvSpPr/>
          <p:nvPr/>
        </p:nvSpPr>
        <p:spPr>
          <a:xfrm>
            <a:off x="4502988" y="1619764"/>
            <a:ext cx="4572000" cy="2123658"/>
          </a:xfrm>
          <a:prstGeom prst="rect">
            <a:avLst/>
          </a:prstGeom>
        </p:spPr>
        <p:txBody>
          <a:bodyPr>
            <a:spAutoFit/>
          </a:bodyPr>
          <a:lstStyle/>
          <a:p>
            <a:pPr algn="just"/>
            <a:r>
              <a:rPr lang="en-US" sz="1200" dirty="0">
                <a:solidFill>
                  <a:srgbClr val="333333"/>
                </a:solidFill>
                <a:latin typeface="PT Sans"/>
              </a:rPr>
              <a:t>A microcontroller chip or board typically has:</a:t>
            </a:r>
          </a:p>
          <a:p>
            <a:pPr marL="628650" lvl="1" indent="-171450" algn="just">
              <a:buFont typeface="Wingdings" panose="05000000000000000000" pitchFamily="2" charset="2"/>
              <a:buChar char="q"/>
            </a:pPr>
            <a:r>
              <a:rPr lang="en-US" sz="1200" dirty="0">
                <a:solidFill>
                  <a:srgbClr val="333333"/>
                </a:solidFill>
                <a:latin typeface="PT Sans"/>
              </a:rPr>
              <a:t>Central processing unit(CPU)</a:t>
            </a:r>
          </a:p>
          <a:p>
            <a:pPr marL="628650" lvl="1" indent="-171450" algn="just">
              <a:buFont typeface="Wingdings" panose="05000000000000000000" pitchFamily="2" charset="2"/>
              <a:buChar char="q"/>
            </a:pPr>
            <a:r>
              <a:rPr lang="en-US" sz="1200" dirty="0">
                <a:solidFill>
                  <a:srgbClr val="333333"/>
                </a:solidFill>
                <a:latin typeface="PT Sans"/>
              </a:rPr>
              <a:t>Random Access Memory)(RAM)</a:t>
            </a:r>
          </a:p>
          <a:p>
            <a:pPr marL="628650" lvl="1" indent="-171450" algn="just">
              <a:buFont typeface="Wingdings" panose="05000000000000000000" pitchFamily="2" charset="2"/>
              <a:buChar char="q"/>
            </a:pPr>
            <a:r>
              <a:rPr lang="en-US" sz="1200" dirty="0">
                <a:solidFill>
                  <a:srgbClr val="333333"/>
                </a:solidFill>
                <a:latin typeface="PT Sans"/>
              </a:rPr>
              <a:t>Read Only Memory(ROM)</a:t>
            </a:r>
          </a:p>
          <a:p>
            <a:pPr marL="628650" lvl="1" indent="-171450" algn="just">
              <a:buFont typeface="Wingdings" panose="05000000000000000000" pitchFamily="2" charset="2"/>
              <a:buChar char="q"/>
            </a:pPr>
            <a:r>
              <a:rPr lang="en-US" sz="1200" dirty="0">
                <a:solidFill>
                  <a:srgbClr val="333333"/>
                </a:solidFill>
                <a:latin typeface="PT Sans"/>
              </a:rPr>
              <a:t>Input/output ports</a:t>
            </a:r>
          </a:p>
          <a:p>
            <a:pPr marL="628650" lvl="1" indent="-171450" algn="just">
              <a:buFont typeface="Wingdings" panose="05000000000000000000" pitchFamily="2" charset="2"/>
              <a:buChar char="q"/>
            </a:pPr>
            <a:r>
              <a:rPr lang="en-US" sz="1200" dirty="0">
                <a:solidFill>
                  <a:srgbClr val="333333"/>
                </a:solidFill>
                <a:latin typeface="PT Sans"/>
              </a:rPr>
              <a:t>Timers and Counters</a:t>
            </a:r>
          </a:p>
          <a:p>
            <a:pPr marL="628650" lvl="1" indent="-171450" algn="just">
              <a:buFont typeface="Wingdings" panose="05000000000000000000" pitchFamily="2" charset="2"/>
              <a:buChar char="q"/>
            </a:pPr>
            <a:r>
              <a:rPr lang="en-US" sz="1200" dirty="0">
                <a:solidFill>
                  <a:srgbClr val="333333"/>
                </a:solidFill>
                <a:latin typeface="PT Sans"/>
              </a:rPr>
              <a:t>Interrupt Controls</a:t>
            </a:r>
          </a:p>
          <a:p>
            <a:pPr marL="628650" lvl="1" indent="-171450" algn="just">
              <a:buFont typeface="Wingdings" panose="05000000000000000000" pitchFamily="2" charset="2"/>
              <a:buChar char="q"/>
            </a:pPr>
            <a:r>
              <a:rPr lang="en-US" sz="1200" dirty="0">
                <a:solidFill>
                  <a:srgbClr val="333333"/>
                </a:solidFill>
                <a:latin typeface="PT Sans"/>
              </a:rPr>
              <a:t>Analog to digital converters</a:t>
            </a:r>
          </a:p>
          <a:p>
            <a:pPr marL="628650" lvl="1" indent="-171450" algn="just">
              <a:buFont typeface="Wingdings" panose="05000000000000000000" pitchFamily="2" charset="2"/>
              <a:buChar char="q"/>
            </a:pPr>
            <a:r>
              <a:rPr lang="en-US" sz="1200" dirty="0">
                <a:solidFill>
                  <a:srgbClr val="333333"/>
                </a:solidFill>
                <a:latin typeface="PT Sans"/>
              </a:rPr>
              <a:t>Digital  analog converters</a:t>
            </a:r>
          </a:p>
          <a:p>
            <a:pPr marL="628650" lvl="1" indent="-171450" algn="just">
              <a:buFont typeface="Wingdings" panose="05000000000000000000" pitchFamily="2" charset="2"/>
              <a:buChar char="q"/>
            </a:pPr>
            <a:r>
              <a:rPr lang="en-US" sz="1200" dirty="0">
                <a:solidFill>
                  <a:srgbClr val="333333"/>
                </a:solidFill>
                <a:latin typeface="PT Sans"/>
              </a:rPr>
              <a:t>Serial interfacing ports</a:t>
            </a:r>
          </a:p>
          <a:p>
            <a:pPr marL="628650" lvl="1" indent="-171450" algn="just">
              <a:buFont typeface="Wingdings" panose="05000000000000000000" pitchFamily="2" charset="2"/>
              <a:buChar char="q"/>
            </a:pPr>
            <a:r>
              <a:rPr lang="en-US" sz="1200" dirty="0">
                <a:solidFill>
                  <a:srgbClr val="333333"/>
                </a:solidFill>
                <a:latin typeface="PT Sans"/>
              </a:rPr>
              <a:t>Oscillatory circuits</a:t>
            </a:r>
            <a:endParaRPr lang="en-US" sz="1200" b="0" i="0" dirty="0">
              <a:solidFill>
                <a:srgbClr val="333333"/>
              </a:solidFill>
              <a:effectLst/>
              <a:latin typeface="PT Sans"/>
            </a:endParaRPr>
          </a:p>
        </p:txBody>
      </p:sp>
      <p:pic>
        <p:nvPicPr>
          <p:cNvPr id="6148" name="Picture 4" descr="Image result for inside a microcontroller block diagram">
            <a:extLst>
              <a:ext uri="{FF2B5EF4-FFF2-40B4-BE49-F238E27FC236}">
                <a16:creationId xmlns:a16="http://schemas.microsoft.com/office/drawing/2014/main" id="{C4AB65B8-44BA-4480-94A7-9814BAED62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49" b="1725"/>
          <a:stretch/>
        </p:blipFill>
        <p:spPr bwMode="auto">
          <a:xfrm>
            <a:off x="4710022" y="3827039"/>
            <a:ext cx="3853015" cy="247886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inside a microcontroller block diagram">
            <a:extLst>
              <a:ext uri="{FF2B5EF4-FFF2-40B4-BE49-F238E27FC236}">
                <a16:creationId xmlns:a16="http://schemas.microsoft.com/office/drawing/2014/main" id="{953F77A7-3787-4481-BBF3-5E1B5C8643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729" y="2077985"/>
            <a:ext cx="4166438" cy="3175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333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Introducing Circuit Playground</a:t>
            </a:r>
          </a:p>
        </p:txBody>
      </p:sp>
      <p:sp>
        <p:nvSpPr>
          <p:cNvPr id="3" name="Rectangle 2">
            <a:extLst>
              <a:ext uri="{FF2B5EF4-FFF2-40B4-BE49-F238E27FC236}">
                <a16:creationId xmlns:a16="http://schemas.microsoft.com/office/drawing/2014/main" id="{975819CD-9463-4F43-BB3B-9DE599C7FC1E}"/>
              </a:ext>
            </a:extLst>
          </p:cNvPr>
          <p:cNvSpPr/>
          <p:nvPr/>
        </p:nvSpPr>
        <p:spPr>
          <a:xfrm>
            <a:off x="1043795" y="2136339"/>
            <a:ext cx="7617125" cy="1477328"/>
          </a:xfrm>
          <a:prstGeom prst="rect">
            <a:avLst/>
          </a:prstGeom>
        </p:spPr>
        <p:txBody>
          <a:bodyPr wrap="square">
            <a:spAutoFit/>
          </a:bodyPr>
          <a:lstStyle/>
          <a:p>
            <a:r>
              <a:rPr lang="en-US" dirty="0">
                <a:solidFill>
                  <a:srgbClr val="333333"/>
                </a:solidFill>
                <a:latin typeface="Proxima Nova"/>
              </a:rPr>
              <a:t>Circuit Playground is the name of the little round electronic circuit board that you are going to use as a tool to investigate and explore programming &amp; electronics. Think of it as like a Swiss Army Knife or multi-tool for learning electronics as an art form! It is an all-in-one board so  you can jump in quickly and do a whole lotta projects (It can slice, it can dice, it has lots of </a:t>
            </a:r>
            <a:r>
              <a:rPr lang="en-US" dirty="0" err="1">
                <a:solidFill>
                  <a:srgbClr val="333333"/>
                </a:solidFill>
                <a:latin typeface="Proxima Nova"/>
              </a:rPr>
              <a:t>blinky</a:t>
            </a:r>
            <a:r>
              <a:rPr lang="en-US" dirty="0">
                <a:solidFill>
                  <a:srgbClr val="333333"/>
                </a:solidFill>
                <a:latin typeface="Proxima Nova"/>
              </a:rPr>
              <a:t> LEDs!)</a:t>
            </a:r>
            <a:endParaRPr lang="en-US" dirty="0"/>
          </a:p>
        </p:txBody>
      </p:sp>
      <p:pic>
        <p:nvPicPr>
          <p:cNvPr id="14338" name="Picture 2" descr="circuit_playground_plainboard.jpg">
            <a:extLst>
              <a:ext uri="{FF2B5EF4-FFF2-40B4-BE49-F238E27FC236}">
                <a16:creationId xmlns:a16="http://schemas.microsoft.com/office/drawing/2014/main" id="{781378BE-1F74-440F-937C-362EE558F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830" y="3705046"/>
            <a:ext cx="3694981" cy="2771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110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Introducing Circuit Playground</a:t>
            </a:r>
          </a:p>
        </p:txBody>
      </p:sp>
      <p:pic>
        <p:nvPicPr>
          <p:cNvPr id="4098" name="Picture 2" descr="Image result for circuit playground">
            <a:extLst>
              <a:ext uri="{FF2B5EF4-FFF2-40B4-BE49-F238E27FC236}">
                <a16:creationId xmlns:a16="http://schemas.microsoft.com/office/drawing/2014/main" id="{43B5E673-336D-4ACC-9560-54FA4F54B5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50" t="5262" r="5110" b="10511"/>
          <a:stretch/>
        </p:blipFill>
        <p:spPr bwMode="auto">
          <a:xfrm>
            <a:off x="1863306" y="1811545"/>
            <a:ext cx="5674881" cy="3968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602800"/>
      </p:ext>
    </p:extLst>
  </p:cSld>
  <p:clrMapOvr>
    <a:masterClrMapping/>
  </p:clrMapOvr>
</p:sld>
</file>

<file path=ppt/theme/theme1.xml><?xml version="1.0" encoding="utf-8"?>
<a:theme xmlns:a="http://schemas.openxmlformats.org/drawingml/2006/main" name="STEAM Robotics Template">
  <a:themeElements>
    <a:clrScheme name="Urban Pop">
      <a:dk1>
        <a:srgbClr val="000000"/>
      </a:dk1>
      <a:lt1>
        <a:srgbClr val="FFFFFF"/>
      </a:lt1>
      <a:dk2>
        <a:srgbClr val="282828"/>
      </a:dk2>
      <a:lt2>
        <a:srgbClr val="D4D4D4"/>
      </a:lt2>
      <a:accent1>
        <a:srgbClr val="86CE24"/>
      </a:accent1>
      <a:accent2>
        <a:srgbClr val="00A2E6"/>
      </a:accent2>
      <a:accent3>
        <a:srgbClr val="FAC810"/>
      </a:accent3>
      <a:accent4>
        <a:srgbClr val="7D8F8C"/>
      </a:accent4>
      <a:accent5>
        <a:srgbClr val="D06B20"/>
      </a:accent5>
      <a:accent6>
        <a:srgbClr val="958B8B"/>
      </a:accent6>
      <a:hlink>
        <a:srgbClr val="FF9900"/>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AD03B5B9EEDB459C07E7F806A51198" ma:contentTypeVersion="7" ma:contentTypeDescription="Create a new document." ma:contentTypeScope="" ma:versionID="392b3641874152a4bc01b8950239dd90">
  <xsd:schema xmlns:xsd="http://www.w3.org/2001/XMLSchema" xmlns:xs="http://www.w3.org/2001/XMLSchema" xmlns:p="http://schemas.microsoft.com/office/2006/metadata/properties" xmlns:ns2="ae669faa-d537-4efa-8d89-f9b16710c06d" xmlns:ns3="bcb531cc-34e1-4ef0-ac86-9bf4eafb4b69" targetNamespace="http://schemas.microsoft.com/office/2006/metadata/properties" ma:root="true" ma:fieldsID="7db0c9d155ed92153b257648196237ed" ns2:_="" ns3:_="">
    <xsd:import namespace="ae669faa-d537-4efa-8d89-f9b16710c06d"/>
    <xsd:import namespace="bcb531cc-34e1-4ef0-ac86-9bf4eafb4b69"/>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669faa-d537-4efa-8d89-f9b16710c06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cb531cc-34e1-4ef0-ac86-9bf4eafb4b69"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0FF90D4-A574-44AF-BF4F-14606F949698}"/>
</file>

<file path=customXml/itemProps2.xml><?xml version="1.0" encoding="utf-8"?>
<ds:datastoreItem xmlns:ds="http://schemas.openxmlformats.org/officeDocument/2006/customXml" ds:itemID="{860A506E-BEE4-4D50-88E0-31F0BD5CF8AE}"/>
</file>

<file path=customXml/itemProps3.xml><?xml version="1.0" encoding="utf-8"?>
<ds:datastoreItem xmlns:ds="http://schemas.openxmlformats.org/officeDocument/2006/customXml" ds:itemID="{10F2FFE6-3D4A-4EC7-802D-8B9C1A15EA34}"/>
</file>

<file path=docProps/app.xml><?xml version="1.0" encoding="utf-8"?>
<Properties xmlns="http://schemas.openxmlformats.org/officeDocument/2006/extended-properties" xmlns:vt="http://schemas.openxmlformats.org/officeDocument/2006/docPropsVTypes">
  <Template> Black .thmx</Template>
  <TotalTime>2310</TotalTime>
  <Words>627</Words>
  <Application>Microsoft Office PowerPoint</Application>
  <PresentationFormat>On-screen Show (4:3)</PresentationFormat>
  <Paragraphs>96</Paragraphs>
  <Slides>24</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24</vt:i4>
      </vt:variant>
    </vt:vector>
  </HeadingPairs>
  <TitlesOfParts>
    <vt:vector size="41" baseType="lpstr">
      <vt:lpstr>Arial</vt:lpstr>
      <vt:lpstr>Avenir Book</vt:lpstr>
      <vt:lpstr>Calibri</vt:lpstr>
      <vt:lpstr>Candara</vt:lpstr>
      <vt:lpstr>Century Gothic</vt:lpstr>
      <vt:lpstr>Corbel</vt:lpstr>
      <vt:lpstr>Courier New</vt:lpstr>
      <vt:lpstr>Franklin Gothic Book</vt:lpstr>
      <vt:lpstr>Helvetica</vt:lpstr>
      <vt:lpstr>Helvetica Neue</vt:lpstr>
      <vt:lpstr>Lucida Grande</vt:lpstr>
      <vt:lpstr>Monaco</vt:lpstr>
      <vt:lpstr>Proxima Nova</vt:lpstr>
      <vt:lpstr>PT Sans</vt:lpstr>
      <vt:lpstr>Verdana</vt:lpstr>
      <vt:lpstr>Wingdings</vt:lpstr>
      <vt:lpstr>STEAM Robotics Template</vt:lpstr>
      <vt:lpstr>Wearable Electronics             3 Hour Summer Camp – Grade 6-8 Day 1 </vt:lpstr>
      <vt:lpstr>What are Wearable Electronics?</vt:lpstr>
      <vt:lpstr>What do people think about  Wearable Electronics?</vt:lpstr>
      <vt:lpstr>Anatomy of a sample Wearable device</vt:lpstr>
      <vt:lpstr>What are Microcontrollers?</vt:lpstr>
      <vt:lpstr>What are Microcontrollers?</vt:lpstr>
      <vt:lpstr>What is inside a Microcontroller?</vt:lpstr>
      <vt:lpstr>Introducing Circuit Playground</vt:lpstr>
      <vt:lpstr>Introducing Circuit Playground</vt:lpstr>
      <vt:lpstr>Introducing Circuit Playground</vt:lpstr>
      <vt:lpstr>Introducing Circuit Playground</vt:lpstr>
      <vt:lpstr>Introducing Circuit Playground</vt:lpstr>
      <vt:lpstr>Introducing Circuit Playground</vt:lpstr>
      <vt:lpstr>Introducing Circuit Playground</vt:lpstr>
      <vt:lpstr>Introducing Circuit Playground</vt:lpstr>
      <vt:lpstr>Introducing Circuit Playground</vt:lpstr>
      <vt:lpstr>Introducing Circuit Playground</vt:lpstr>
      <vt:lpstr>10 minutes break</vt:lpstr>
      <vt:lpstr>Project Time – Blinky Circuit!</vt:lpstr>
      <vt:lpstr>Project Time – Blinky Circuit!</vt:lpstr>
      <vt:lpstr>Code</vt:lpstr>
      <vt:lpstr>Code</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dc:creator>
  <cp:lastModifiedBy>Fly High</cp:lastModifiedBy>
  <cp:revision>234</cp:revision>
  <dcterms:created xsi:type="dcterms:W3CDTF">2015-06-02T18:36:08Z</dcterms:created>
  <dcterms:modified xsi:type="dcterms:W3CDTF">2017-07-23T22:39:48Z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0x01010079AD03B5B9EEDB459C07E7F806A51198</vt:lpwstr>
  </property>
</Properties>
</file>